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46" r:id="rId1"/>
    <p:sldMasterId id="2147483861" r:id="rId2"/>
    <p:sldMasterId id="2147483879" r:id="rId3"/>
    <p:sldMasterId id="2147483886" r:id="rId4"/>
  </p:sldMasterIdLst>
  <p:notesMasterIdLst>
    <p:notesMasterId r:id="rId27"/>
  </p:notesMasterIdLst>
  <p:handoutMasterIdLst>
    <p:handoutMasterId r:id="rId28"/>
  </p:handoutMasterIdLst>
  <p:sldIdLst>
    <p:sldId id="1168" r:id="rId5"/>
    <p:sldId id="1169" r:id="rId6"/>
    <p:sldId id="1146" r:id="rId7"/>
    <p:sldId id="1147" r:id="rId8"/>
    <p:sldId id="1148" r:id="rId9"/>
    <p:sldId id="1170" r:id="rId10"/>
    <p:sldId id="1171" r:id="rId11"/>
    <p:sldId id="1172" r:id="rId12"/>
    <p:sldId id="1151" r:id="rId13"/>
    <p:sldId id="1152" r:id="rId14"/>
    <p:sldId id="1153" r:id="rId15"/>
    <p:sldId id="1167" r:id="rId16"/>
    <p:sldId id="1159" r:id="rId17"/>
    <p:sldId id="1160" r:id="rId18"/>
    <p:sldId id="1161" r:id="rId19"/>
    <p:sldId id="1179" r:id="rId20"/>
    <p:sldId id="1174" r:id="rId21"/>
    <p:sldId id="1175" r:id="rId22"/>
    <p:sldId id="1176" r:id="rId23"/>
    <p:sldId id="1177" r:id="rId24"/>
    <p:sldId id="1180" r:id="rId25"/>
    <p:sldId id="1162" r:id="rId26"/>
  </p:sldIdLst>
  <p:sldSz cx="9144000" cy="6858000" type="screen4x3"/>
  <p:notesSz cx="6858000" cy="987266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0B01"/>
    <a:srgbClr val="A50021"/>
    <a:srgbClr val="DAD5FF"/>
    <a:srgbClr val="000042"/>
    <a:srgbClr val="00001A"/>
    <a:srgbClr val="000066"/>
    <a:srgbClr val="00CCFF"/>
    <a:srgbClr val="90A2FE"/>
    <a:srgbClr val="777777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éma alapján készült stílus 2 – 2. jelölőszín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Közepesen sötét stílus 4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32" autoAdjust="0"/>
    <p:restoredTop sz="87184" autoAdjust="0"/>
  </p:normalViewPr>
  <p:slideViewPr>
    <p:cSldViewPr>
      <p:cViewPr>
        <p:scale>
          <a:sx n="50" d="100"/>
          <a:sy n="50" d="100"/>
        </p:scale>
        <p:origin x="62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33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733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377363"/>
            <a:ext cx="29733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DF550700-B9DC-4CFD-B055-E2E2AABF0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27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1" rIns="92163" bIns="4608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1" rIns="92163" bIns="4608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741363"/>
            <a:ext cx="493553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91063"/>
            <a:ext cx="5032375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1" rIns="92163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1" rIns="92163" bIns="4608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37895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1" rIns="92163" bIns="4608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071FF27-857C-4769-8B66-E72A6E36AA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399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26A4F3-D5ED-40A1-B0F4-A68C70D228CE}" type="slidenum">
              <a:rPr lang="hu-HU" smtClean="0">
                <a:solidFill>
                  <a:srgbClr val="000000"/>
                </a:solidFill>
                <a:cs typeface="Arial" charset="0"/>
              </a:rPr>
              <a:pPr/>
              <a:t>1</a:t>
            </a:fld>
            <a:endParaRPr lang="hu-HU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3489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mtClean="0"/>
              <a:t> </a:t>
            </a:r>
            <a:r>
              <a:rPr lang="en-US"/>
              <a:t>1 Figures include pledges for 2015 and 2016</a:t>
            </a:r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46C1CA-5E93-4E5E-86FE-5B501C9D4CC7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04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54A1C-0AE8-4CBF-A1AA-6B0A5E7442E2}" type="slidenum">
              <a:rPr lang="hu-HU" smtClean="0">
                <a:solidFill>
                  <a:prstClr val="black"/>
                </a:solidFill>
              </a:rPr>
              <a:pPr/>
              <a:t>13</a:t>
            </a:fld>
            <a:endParaRPr lang="hu-HU" smtClean="0">
              <a:solidFill>
                <a:prstClr val="black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94011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1FF27-857C-4769-8B66-E72A6E36AA9A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640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4D5E14-B4BA-4AB1-9D86-3E6D1DCB4BAE}" type="slidenum">
              <a:rPr lang="hu-HU"/>
              <a:pPr/>
              <a:t>17</a:t>
            </a:fld>
            <a:endParaRPr lang="hu-HU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b="1" dirty="0"/>
              <a:t>1989: </a:t>
            </a:r>
            <a:r>
              <a:rPr lang="hu-HU" dirty="0"/>
              <a:t>a genfi egyezmény és jegyzőkönyvének kihirdetése</a:t>
            </a:r>
          </a:p>
          <a:p>
            <a:pPr>
              <a:lnSpc>
                <a:spcPct val="80000"/>
              </a:lnSpc>
            </a:pPr>
            <a:r>
              <a:rPr lang="hu-HU" b="1" dirty="0"/>
              <a:t>1993: </a:t>
            </a:r>
            <a:r>
              <a:rPr lang="hu-HU" dirty="0"/>
              <a:t>a Menekültügyi és Migrációs Hivatal felállítása (addig ORFK KEO feladata)</a:t>
            </a:r>
          </a:p>
          <a:p>
            <a:pPr>
              <a:lnSpc>
                <a:spcPct val="80000"/>
              </a:lnSpc>
            </a:pPr>
            <a:r>
              <a:rPr lang="hu-HU" b="1" dirty="0"/>
              <a:t>1997: </a:t>
            </a:r>
            <a:r>
              <a:rPr lang="hu-HU" dirty="0"/>
              <a:t>az első menekültügyi törvény (hatályos 1998. január 1-től)</a:t>
            </a:r>
          </a:p>
          <a:p>
            <a:pPr>
              <a:lnSpc>
                <a:spcPct val="80000"/>
              </a:lnSpc>
            </a:pPr>
            <a:r>
              <a:rPr lang="hu-HU" b="1" dirty="0"/>
              <a:t>1998: </a:t>
            </a:r>
            <a:r>
              <a:rPr lang="hu-HU" dirty="0"/>
              <a:t>a földrajzi korlátozás feloldása</a:t>
            </a:r>
          </a:p>
          <a:p>
            <a:pPr>
              <a:lnSpc>
                <a:spcPct val="80000"/>
              </a:lnSpc>
            </a:pPr>
            <a:r>
              <a:rPr lang="hu-HU" b="1" dirty="0"/>
              <a:t>1999: </a:t>
            </a:r>
            <a:r>
              <a:rPr lang="hu-HU" dirty="0"/>
              <a:t>a Bevándorlási és Állampolgársági Hivatal felállítása (hatályos 2000. január 1-től)</a:t>
            </a:r>
          </a:p>
          <a:p>
            <a:pPr>
              <a:lnSpc>
                <a:spcPct val="80000"/>
              </a:lnSpc>
            </a:pPr>
            <a:r>
              <a:rPr lang="hu-HU" b="1" dirty="0"/>
              <a:t>2004: </a:t>
            </a:r>
            <a:r>
              <a:rPr lang="hu-HU" dirty="0"/>
              <a:t>Magyarország csatlakozása az Európai Unióhoz (harmonizációs feladatok)</a:t>
            </a:r>
          </a:p>
          <a:p>
            <a:pPr>
              <a:lnSpc>
                <a:spcPct val="80000"/>
              </a:lnSpc>
            </a:pPr>
            <a:r>
              <a:rPr lang="hu-HU" b="1" dirty="0"/>
              <a:t>2007: </a:t>
            </a:r>
            <a:r>
              <a:rPr lang="hu-HU" dirty="0"/>
              <a:t>új menekültügyi törvény (jogharmonizációs kötelezettség; hatályos 2008. január 1-től)</a:t>
            </a:r>
            <a:endParaRPr lang="hu-HU" b="1" dirty="0"/>
          </a:p>
          <a:p>
            <a:pPr>
              <a:lnSpc>
                <a:spcPct val="80000"/>
              </a:lnSpc>
            </a:pPr>
            <a:r>
              <a:rPr lang="hu-HU" b="1" dirty="0"/>
              <a:t>2010: </a:t>
            </a:r>
            <a:r>
              <a:rPr lang="hu-HU" dirty="0"/>
              <a:t>a menekültügyi törvény módosítása (nyilvánvalóan megalapozatlanság bevezetése; biztonságos harmadik ország koncepció átalakítása; a területen maradás jogának korlátozása; jogorvoslati rendszer átalakítása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72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86999-32BA-4C00-9E43-A23C7B87CA56}" type="slidenum">
              <a:rPr lang="hu-HU"/>
              <a:pPr/>
              <a:t>18</a:t>
            </a:fld>
            <a:endParaRPr lang="hu-HU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940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00104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6226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809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solidFill>
            <a:schemeClr val="tx1">
              <a:lumMod val="60000"/>
              <a:lumOff val="40000"/>
            </a:schemeClr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Élőláb hely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solidFill>
                  <a:prstClr val="black"/>
                </a:solidFill>
              </a:rPr>
              <a:t>Nagy Boldizsár előadása</a:t>
            </a:r>
          </a:p>
        </p:txBody>
      </p:sp>
    </p:spTree>
    <p:extLst>
      <p:ext uri="{BB962C8B-B14F-4D97-AF65-F5344CB8AC3E}">
        <p14:creationId xmlns:p14="http://schemas.microsoft.com/office/powerpoint/2010/main" val="2937067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F5BF9B-88ED-42F5-B441-9C00A0F11FE1}" type="slidenum">
              <a:rPr lang="hu-HU" smtClean="0">
                <a:solidFill>
                  <a:srgbClr val="000000"/>
                </a:solidFill>
                <a:cs typeface="Arial" charset="0"/>
              </a:rPr>
              <a:pPr/>
              <a:t>2</a:t>
            </a:fld>
            <a:endParaRPr lang="hu-HU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8802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1FF27-857C-4769-8B66-E72A6E36AA9A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5674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ASTs are multidisciplinary teams of EU experts </a:t>
            </a:r>
            <a:r>
              <a:rPr lang="hu-HU" smtClean="0"/>
              <a:t> </a:t>
            </a:r>
            <a:r>
              <a:rPr lang="en-US" smtClean="0"/>
              <a:t>deployed by EASO in a Member State for a limited </a:t>
            </a:r>
            <a:r>
              <a:rPr lang="hu-HU" smtClean="0"/>
              <a:t> </a:t>
            </a:r>
            <a:r>
              <a:rPr lang="en-US" smtClean="0"/>
              <a:t>time in order to support the asylum system of that </a:t>
            </a:r>
            <a:r>
              <a:rPr lang="hu-HU" smtClean="0"/>
              <a:t> </a:t>
            </a:r>
            <a:r>
              <a:rPr lang="en-US" smtClean="0"/>
              <a:t>Member State.</a:t>
            </a:r>
            <a:r>
              <a:rPr lang="hu-HU" smtClean="0"/>
              <a:t> </a:t>
            </a:r>
          </a:p>
          <a:p>
            <a:pPr>
              <a:buNone/>
            </a:pPr>
            <a:r>
              <a:rPr lang="hu-HU" smtClean="0"/>
              <a:t>Experts are made available by MS-s. They appear in </a:t>
            </a:r>
            <a:r>
              <a:rPr lang="en-US" smtClean="0"/>
              <a:t>EASO ‘asylum intervention </a:t>
            </a:r>
            <a:r>
              <a:rPr lang="hu-HU" smtClean="0"/>
              <a:t> </a:t>
            </a:r>
            <a:r>
              <a:rPr lang="en-US" smtClean="0"/>
              <a:t>pool’.</a:t>
            </a:r>
            <a:endParaRPr lang="hu-HU" smtClean="0"/>
          </a:p>
          <a:p>
            <a:pPr>
              <a:buNone/>
            </a:pPr>
            <a:r>
              <a:rPr lang="hu-HU" smtClean="0"/>
              <a:t>Deployment is upon request and based on agreement between the State and EASO.  </a:t>
            </a:r>
          </a:p>
          <a:p>
            <a:pPr>
              <a:buNone/>
            </a:pPr>
            <a:r>
              <a:rPr lang="en-US" smtClean="0"/>
              <a:t>ASTs may provide expertise in relation to, among </a:t>
            </a:r>
            <a:r>
              <a:rPr lang="hu-HU" smtClean="0"/>
              <a:t> </a:t>
            </a:r>
            <a:r>
              <a:rPr lang="en-US" smtClean="0"/>
              <a:t>other matters, reception, training, information on </a:t>
            </a:r>
            <a:r>
              <a:rPr lang="hu-HU" smtClean="0"/>
              <a:t> </a:t>
            </a:r>
            <a:r>
              <a:rPr lang="en-US" smtClean="0"/>
              <a:t>countries of origin and knowledge of the handling </a:t>
            </a:r>
            <a:r>
              <a:rPr lang="hu-HU" smtClean="0"/>
              <a:t> </a:t>
            </a:r>
            <a:r>
              <a:rPr lang="en-US" smtClean="0"/>
              <a:t>and management of asylum cases, including those </a:t>
            </a:r>
            <a:r>
              <a:rPr lang="hu-HU" smtClean="0"/>
              <a:t> </a:t>
            </a:r>
            <a:r>
              <a:rPr lang="en-US" smtClean="0"/>
              <a:t>of vulnerable groups.</a:t>
            </a:r>
          </a:p>
          <a:p>
            <a:pPr>
              <a:buNone/>
            </a:pPr>
            <a:r>
              <a:rPr lang="en-US" smtClean="0"/>
              <a:t>Costs </a:t>
            </a:r>
            <a:r>
              <a:rPr lang="hu-HU" smtClean="0"/>
              <a:t> are born by E ASO _________________________________________________________</a:t>
            </a:r>
          </a:p>
          <a:p>
            <a:pPr>
              <a:buNone/>
            </a:pPr>
            <a:r>
              <a:rPr lang="hu-HU" smtClean="0"/>
              <a:t>Deployments, so far:</a:t>
            </a:r>
          </a:p>
          <a:p>
            <a:pPr>
              <a:buNone/>
            </a:pPr>
            <a:r>
              <a:rPr lang="hu-HU" smtClean="0"/>
              <a:t>Greece, 2011-2013, 2014- Luxembourg, 2012, Bulgaria, 2013-2014</a:t>
            </a:r>
          </a:p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1FF27-857C-4769-8B66-E72A6E36AA9A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144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3497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6884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9400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132 Syrians staying in neighbouring countries have already been resettled under the scheme agreed on 20 July 2015 to the Czech Republic (16), Italy (96), and Liechtenstein (20).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„</a:t>
            </a:r>
            <a:endParaRPr lang="en-GB" dirty="0" smtClean="0"/>
          </a:p>
          <a:p>
            <a:r>
              <a:rPr lang="en-US" dirty="0" smtClean="0"/>
              <a:t>EU Trust Fund for Syria can reach at least €500 million this year; </a:t>
            </a:r>
          </a:p>
          <a:p>
            <a:endParaRPr lang="en-GB" dirty="0" smtClean="0"/>
          </a:p>
          <a:p>
            <a:r>
              <a:rPr lang="en-US" dirty="0" smtClean="0"/>
              <a:t> COM(2015) 510 final COMMUNICATION FROM THE COMMISSION TO THE EUROPEAN PARLIAMENT, THE EUROPEAN COUNCIL AND THE COUNCIL Managing the refugee crisis: State of Play of the Implementation of the Priority Actions under the European Agenda on Migration</a:t>
            </a:r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46C1CA-5E93-4E5E-86FE-5B501C9D4CC7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454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C46C1CA-5E93-4E5E-86FE-5B501C9D4CC7}" type="slidenum">
              <a:rPr lang="en-GB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541" y="4819303"/>
            <a:ext cx="2448272" cy="3960440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90435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/>
          <a:lstStyle>
            <a:lvl1pPr>
              <a:defRPr sz="3600">
                <a:solidFill>
                  <a:srgbClr val="580000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bg1">
              <a:lumMod val="95000"/>
              <a:alpha val="47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32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hu-HU" smtClean="0"/>
          </a:p>
          <a:p>
            <a:r>
              <a:rPr lang="hu-HU" smtClean="0"/>
              <a:t>Alcím mintájának szerkesztése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629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629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>
            <a:lvl1pPr>
              <a:defRPr>
                <a:solidFill>
                  <a:srgbClr val="580000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85800" y="838200"/>
            <a:ext cx="7772400" cy="5615136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457200"/>
          </a:xfr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defRPr b="1">
                <a:solidFill>
                  <a:srgbClr val="5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685800" y="838200"/>
            <a:ext cx="7772400" cy="5759152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838200"/>
            <a:ext cx="3810000" cy="5662634"/>
          </a:xfrm>
          <a:solidFill>
            <a:schemeClr val="bg1">
              <a:lumMod val="95000"/>
              <a:alpha val="21000"/>
            </a:schemeClr>
          </a:solidFill>
          <a:ln>
            <a:solidFill>
              <a:srgbClr val="002060"/>
            </a:solidFill>
          </a:ln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3810000" cy="5662634"/>
          </a:xfrm>
          <a:solidFill>
            <a:schemeClr val="bg1">
              <a:lumMod val="95000"/>
              <a:alpha val="25000"/>
            </a:schemeClr>
          </a:solidFill>
          <a:ln>
            <a:solidFill>
              <a:srgbClr val="002060"/>
            </a:solidFill>
          </a:ln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Cím 1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772400" cy="457200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>
            <a:lvl1pPr>
              <a:defRPr>
                <a:solidFill>
                  <a:srgbClr val="3B0B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7154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255309"/>
      </p:ext>
    </p:extLst>
  </p:cSld>
  <p:clrMapOvr>
    <a:masterClrMapping/>
  </p:clrMapOvr>
  <p:transition>
    <p:pull dir="rd"/>
  </p:transition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71664"/>
      </p:ext>
    </p:extLst>
  </p:cSld>
  <p:clrMapOvr>
    <a:masterClrMapping/>
  </p:clrMapOvr>
  <p:transition>
    <p:pull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923664294"/>
      </p:ext>
    </p:extLst>
  </p:cSld>
  <p:clrMapOvr>
    <a:masterClrMapping/>
  </p:clrMapOvr>
  <p:transition>
    <p:pull dir="rd"/>
  </p:transition>
  <p:hf sldNum="0"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838200"/>
            <a:ext cx="3810000" cy="601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3810000" cy="601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91778"/>
      </p:ext>
    </p:extLst>
  </p:cSld>
  <p:clrMapOvr>
    <a:masterClrMapping/>
  </p:clrMapOvr>
  <p:transition>
    <p:pull dir="rd"/>
  </p:transition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276059"/>
      </p:ext>
    </p:extLst>
  </p:cSld>
  <p:clrMapOvr>
    <a:masterClrMapping/>
  </p:clrMapOvr>
  <p:transition>
    <p:pull dir="rd"/>
  </p:transition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>
            <a:lvl1pPr>
              <a:defRPr>
                <a:solidFill>
                  <a:srgbClr val="580000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  <a:alpha val="20000"/>
            </a:schemeClr>
          </a:solidFill>
          <a:ln>
            <a:solidFill>
              <a:srgbClr val="000066"/>
            </a:solidFill>
          </a:ln>
        </p:spPr>
        <p:txBody>
          <a:bodyPr/>
          <a:lstStyle>
            <a:lvl1pPr>
              <a:defRPr>
                <a:solidFill>
                  <a:srgbClr val="00001A"/>
                </a:solidFill>
              </a:defRPr>
            </a:lvl1pPr>
            <a:lvl2pPr>
              <a:defRPr>
                <a:solidFill>
                  <a:srgbClr val="00001A"/>
                </a:solidFill>
              </a:defRPr>
            </a:lvl2pPr>
            <a:lvl3pPr>
              <a:defRPr>
                <a:solidFill>
                  <a:srgbClr val="00001A"/>
                </a:solidFill>
              </a:defRPr>
            </a:lvl3pPr>
            <a:lvl4pPr>
              <a:defRPr>
                <a:solidFill>
                  <a:srgbClr val="00001A"/>
                </a:solidFill>
              </a:defRPr>
            </a:lvl4pPr>
            <a:lvl5pPr>
              <a:defRPr>
                <a:solidFill>
                  <a:srgbClr val="00001A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844991"/>
      </p:ext>
    </p:extLst>
  </p:cSld>
  <p:clrMapOvr>
    <a:masterClrMapping/>
  </p:clrMapOvr>
  <p:transition>
    <p:pull dir="rd"/>
  </p:transition>
  <p:hf sldNum="0"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7206192"/>
      </p:ext>
    </p:extLst>
  </p:cSld>
  <p:clrMapOvr>
    <a:masterClrMapping/>
  </p:clrMapOvr>
  <p:transition>
    <p:pull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382835786"/>
      </p:ext>
    </p:extLst>
  </p:cSld>
  <p:clrMapOvr>
    <a:masterClrMapping/>
  </p:clrMapOvr>
  <p:transition>
    <p:pull dir="rd"/>
  </p:transition>
  <p:hf sldNum="0" hdr="0" ft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GB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248350634"/>
      </p:ext>
    </p:extLst>
  </p:cSld>
  <p:clrMapOvr>
    <a:masterClrMapping/>
  </p:clrMapOvr>
  <p:transition>
    <p:pull dir="rd"/>
  </p:transition>
  <p:hf sldNum="0"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143651"/>
      </p:ext>
    </p:extLst>
  </p:cSld>
  <p:clrMapOvr>
    <a:masterClrMapping/>
  </p:clrMapOvr>
  <p:transition>
    <p:pull dir="rd"/>
  </p:transition>
  <p:hf sldNum="0" hdr="0" ft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629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629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680950"/>
      </p:ext>
    </p:extLst>
  </p:cSld>
  <p:clrMapOvr>
    <a:masterClrMapping/>
  </p:clrMapOvr>
  <p:transition>
    <p:pull dir="rd"/>
  </p:transition>
  <p:hf sldNum="0" hdr="0" ft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42910" y="1357298"/>
            <a:ext cx="7772400" cy="1567646"/>
          </a:xfrm>
          <a:solidFill>
            <a:schemeClr val="bg1">
              <a:lumMod val="95000"/>
              <a:alpha val="2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>
            <a:lvl1pPr>
              <a:defRPr sz="4800" b="1">
                <a:solidFill>
                  <a:srgbClr val="701E0E"/>
                </a:solidFill>
                <a:latin typeface="Calibri" panose="020F050202020403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bg2"/>
          </a:solidFill>
          <a:ln>
            <a:solidFill>
              <a:srgbClr val="C00000"/>
            </a:solidFill>
          </a:ln>
        </p:spPr>
        <p:txBody>
          <a:bodyPr/>
          <a:lstStyle>
            <a:lvl1pPr marL="0" indent="0" algn="ctr">
              <a:buNone/>
              <a:defRPr b="1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hu-HU" smtClean="0"/>
          </a:p>
          <a:p>
            <a:r>
              <a:rPr lang="hu-HU" smtClean="0"/>
              <a:t>Alcím mintájának szerkesztése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3159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57256"/>
          </a:xfrm>
          <a:solidFill>
            <a:schemeClr val="bg1">
              <a:lumMod val="95000"/>
              <a:alpha val="3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>
            <a:lvl1pPr>
              <a:defRPr sz="3200" b="1">
                <a:solidFill>
                  <a:srgbClr val="701E0E"/>
                </a:solidFill>
                <a:latin typeface="Georgia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  <a:alpha val="8000"/>
            </a:schemeClr>
          </a:solidFill>
          <a:ln>
            <a:solidFill>
              <a:srgbClr val="004568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  <a:alpha val="19000"/>
            </a:schemeClr>
          </a:solidFill>
          <a:ln>
            <a:solidFill>
              <a:srgbClr val="004568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>
          <a:xfrm>
            <a:off x="7668344" y="6659893"/>
            <a:ext cx="1475656" cy="1886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 err="1" smtClean="0">
                <a:solidFill>
                  <a:prstClr val="white"/>
                </a:solidFill>
              </a:rPr>
              <a:t>Presentation</a:t>
            </a:r>
            <a:r>
              <a:rPr lang="hu-HU" dirty="0" smtClean="0">
                <a:solidFill>
                  <a:prstClr val="white"/>
                </a:solidFill>
              </a:rPr>
              <a:t> </a:t>
            </a:r>
            <a:r>
              <a:rPr lang="hu-HU" dirty="0" err="1" smtClean="0">
                <a:solidFill>
                  <a:prstClr val="white"/>
                </a:solidFill>
              </a:rPr>
              <a:t>by</a:t>
            </a:r>
            <a:r>
              <a:rPr lang="hu-HU" dirty="0" smtClean="0">
                <a:solidFill>
                  <a:prstClr val="white"/>
                </a:solidFill>
              </a:rPr>
              <a:t> Boldizsár Nagy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574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  <a:solidFill>
            <a:schemeClr val="bg1">
              <a:lumMod val="95000"/>
              <a:alpha val="50000"/>
            </a:schemeClr>
          </a:solidFill>
          <a:ln>
            <a:solidFill>
              <a:srgbClr val="A80000"/>
            </a:solidFill>
          </a:ln>
        </p:spPr>
        <p:txBody>
          <a:bodyPr>
            <a:noAutofit/>
          </a:bodyPr>
          <a:lstStyle>
            <a:lvl1pPr>
              <a:defRPr sz="3200" b="1" cap="small" baseline="0">
                <a:solidFill>
                  <a:srgbClr val="701E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  <a:solidFill>
            <a:schemeClr val="bg1">
              <a:lumMod val="95000"/>
              <a:alpha val="32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>
              <a:buFontTx/>
              <a:buNone/>
              <a:defRPr sz="2400">
                <a:solidFill>
                  <a:schemeClr val="tx1"/>
                </a:solidFill>
              </a:defRPr>
            </a:lvl1pPr>
            <a:lvl2pPr>
              <a:buFontTx/>
              <a:buNone/>
              <a:defRPr sz="2400">
                <a:solidFill>
                  <a:schemeClr val="tx1"/>
                </a:solidFill>
              </a:defRPr>
            </a:lvl2pPr>
            <a:lvl3pPr>
              <a:buFontTx/>
              <a:buNone/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7668344" y="6659893"/>
            <a:ext cx="1475656" cy="1886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 err="1" smtClean="0">
                <a:solidFill>
                  <a:prstClr val="white"/>
                </a:solidFill>
              </a:rPr>
              <a:t>Presentation</a:t>
            </a:r>
            <a:r>
              <a:rPr lang="hu-HU" dirty="0" smtClean="0">
                <a:solidFill>
                  <a:prstClr val="white"/>
                </a:solidFill>
              </a:rPr>
              <a:t> </a:t>
            </a:r>
            <a:r>
              <a:rPr lang="hu-HU" dirty="0" err="1" smtClean="0">
                <a:solidFill>
                  <a:prstClr val="white"/>
                </a:solidFill>
              </a:rPr>
              <a:t>by</a:t>
            </a:r>
            <a:r>
              <a:rPr lang="hu-HU" dirty="0" smtClean="0">
                <a:solidFill>
                  <a:prstClr val="white"/>
                </a:solidFill>
              </a:rPr>
              <a:t> Boldizsár Nagy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8275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685800" y="838200"/>
            <a:ext cx="7772400" cy="5448320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9496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580000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ln>
            <a:solidFill>
              <a:srgbClr val="C00000"/>
            </a:solidFill>
          </a:ln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72560" cy="785818"/>
          </a:xfrm>
          <a:solidFill>
            <a:schemeClr val="bg1">
              <a:lumMod val="95000"/>
            </a:schemeClr>
          </a:solidFill>
          <a:ln>
            <a:solidFill>
              <a:srgbClr val="A80000"/>
            </a:solidFill>
          </a:ln>
        </p:spPr>
        <p:txBody>
          <a:bodyPr/>
          <a:lstStyle>
            <a:lvl1pPr>
              <a:defRPr sz="3600" cap="small" baseline="0">
                <a:solidFill>
                  <a:srgbClr val="A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>
          <a:xfrm>
            <a:off x="7668344" y="6659893"/>
            <a:ext cx="1475656" cy="1886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 err="1" smtClean="0">
                <a:solidFill>
                  <a:prstClr val="white"/>
                </a:solidFill>
              </a:rPr>
              <a:t>Presentation</a:t>
            </a:r>
            <a:r>
              <a:rPr lang="hu-HU" dirty="0" smtClean="0">
                <a:solidFill>
                  <a:prstClr val="white"/>
                </a:solidFill>
              </a:rPr>
              <a:t> </a:t>
            </a:r>
            <a:r>
              <a:rPr lang="hu-HU" dirty="0" err="1" smtClean="0">
                <a:solidFill>
                  <a:prstClr val="white"/>
                </a:solidFill>
              </a:rPr>
              <a:t>by</a:t>
            </a:r>
            <a:r>
              <a:rPr lang="hu-HU" dirty="0" smtClean="0">
                <a:solidFill>
                  <a:prstClr val="white"/>
                </a:solidFill>
              </a:rPr>
              <a:t> Boldizsár Nagy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7545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42910" y="1357298"/>
            <a:ext cx="7772400" cy="1567646"/>
          </a:xfrm>
          <a:solidFill>
            <a:schemeClr val="bg1">
              <a:lumMod val="95000"/>
              <a:alpha val="2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>
            <a:lvl1pPr>
              <a:defRPr sz="4800" b="1">
                <a:solidFill>
                  <a:srgbClr val="701E0E"/>
                </a:solidFill>
                <a:latin typeface="Calibri" panose="020F050202020403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bg2"/>
          </a:solidFill>
          <a:ln>
            <a:solidFill>
              <a:srgbClr val="C00000"/>
            </a:solidFill>
          </a:ln>
        </p:spPr>
        <p:txBody>
          <a:bodyPr/>
          <a:lstStyle>
            <a:lvl1pPr marL="0" indent="0" algn="ctr">
              <a:buNone/>
              <a:defRPr b="1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hu-HU" smtClean="0"/>
          </a:p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Szövegdoboz 3"/>
          <p:cNvSpPr txBox="1"/>
          <p:nvPr userDrawn="1"/>
        </p:nvSpPr>
        <p:spPr>
          <a:xfrm>
            <a:off x="7881628" y="6642556"/>
            <a:ext cx="1262372" cy="21544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800" smtClean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Nagy Boldizsár előadása</a:t>
            </a:r>
            <a:endParaRPr lang="hu-HU" sz="800">
              <a:solidFill>
                <a:prstClr val="white"/>
              </a:solidFill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185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500034" y="285728"/>
            <a:ext cx="8229600" cy="857256"/>
          </a:xfrm>
          <a:solidFill>
            <a:schemeClr val="bg1">
              <a:lumMod val="95000"/>
              <a:alpha val="3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>
            <a:lvl1pPr>
              <a:defRPr sz="3200" b="1">
                <a:solidFill>
                  <a:srgbClr val="701E0E"/>
                </a:solidFill>
                <a:latin typeface="Georgia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  <a:alpha val="8000"/>
            </a:schemeClr>
          </a:solidFill>
          <a:ln>
            <a:solidFill>
              <a:srgbClr val="004568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  <a:alpha val="19000"/>
            </a:schemeClr>
          </a:solidFill>
          <a:ln>
            <a:solidFill>
              <a:srgbClr val="004568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0"/>
          </p:nvPr>
        </p:nvSpPr>
        <p:spPr>
          <a:xfrm>
            <a:off x="6228184" y="6669360"/>
            <a:ext cx="3086100" cy="188640"/>
          </a:xfrm>
          <a:prstGeom prst="rect">
            <a:avLst/>
          </a:prstGeom>
        </p:spPr>
        <p:txBody>
          <a:bodyPr/>
          <a:lstStyle/>
          <a:p>
            <a:r>
              <a:rPr lang="hu-HU" sz="1400" b="1" dirty="0" smtClean="0">
                <a:solidFill>
                  <a:prstClr val="white"/>
                </a:solidFill>
                <a:latin typeface="Georgia" pitchFamily="18" charset="0"/>
                <a:cs typeface="Arial" charset="0"/>
              </a:rPr>
              <a:t>Presentation by Boldizsár Nagy</a:t>
            </a:r>
            <a:endParaRPr lang="hu-HU" sz="1400" b="1" dirty="0">
              <a:solidFill>
                <a:prstClr val="white"/>
              </a:solidFill>
              <a:latin typeface="Georg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0997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  <a:solidFill>
            <a:schemeClr val="bg1">
              <a:lumMod val="95000"/>
              <a:alpha val="50000"/>
            </a:schemeClr>
          </a:solidFill>
          <a:ln>
            <a:solidFill>
              <a:srgbClr val="A80000"/>
            </a:solidFill>
          </a:ln>
        </p:spPr>
        <p:txBody>
          <a:bodyPr>
            <a:noAutofit/>
          </a:bodyPr>
          <a:lstStyle>
            <a:lvl1pPr>
              <a:defRPr sz="3200" b="1" cap="small" baseline="0">
                <a:solidFill>
                  <a:srgbClr val="701E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  <a:solidFill>
            <a:schemeClr val="bg1">
              <a:lumMod val="95000"/>
              <a:alpha val="32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>
              <a:buFontTx/>
              <a:buNone/>
              <a:defRPr sz="2400">
                <a:solidFill>
                  <a:schemeClr val="tx1"/>
                </a:solidFill>
              </a:defRPr>
            </a:lvl1pPr>
            <a:lvl2pPr>
              <a:buFontTx/>
              <a:buNone/>
              <a:defRPr sz="2400">
                <a:solidFill>
                  <a:schemeClr val="tx1"/>
                </a:solidFill>
              </a:defRPr>
            </a:lvl2pPr>
            <a:lvl3pPr>
              <a:buFontTx/>
              <a:buNone/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>
          <a:xfrm>
            <a:off x="6228184" y="6669360"/>
            <a:ext cx="3086100" cy="188640"/>
          </a:xfrm>
          <a:prstGeom prst="rect">
            <a:avLst/>
          </a:prstGeom>
        </p:spPr>
        <p:txBody>
          <a:bodyPr/>
          <a:lstStyle/>
          <a:p>
            <a:r>
              <a:rPr lang="hu-HU" sz="1400" b="1" dirty="0" smtClean="0">
                <a:solidFill>
                  <a:prstClr val="white"/>
                </a:solidFill>
                <a:latin typeface="Georgia" pitchFamily="18" charset="0"/>
                <a:cs typeface="Arial" charset="0"/>
              </a:rPr>
              <a:t>Presentation by Boldizsár Nagy</a:t>
            </a:r>
            <a:endParaRPr lang="hu-HU" sz="1400" b="1" dirty="0">
              <a:solidFill>
                <a:prstClr val="white"/>
              </a:solidFill>
              <a:latin typeface="Georg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5434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685800" y="838200"/>
            <a:ext cx="7772400" cy="5448320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>
          <a:xfrm>
            <a:off x="6228184" y="6669360"/>
            <a:ext cx="3086100" cy="188640"/>
          </a:xfrm>
          <a:prstGeom prst="rect">
            <a:avLst/>
          </a:prstGeom>
        </p:spPr>
        <p:txBody>
          <a:bodyPr/>
          <a:lstStyle/>
          <a:p>
            <a:r>
              <a:rPr lang="hu-HU" sz="1400" b="1" dirty="0" smtClean="0">
                <a:solidFill>
                  <a:prstClr val="white"/>
                </a:solidFill>
                <a:latin typeface="Georgia" pitchFamily="18" charset="0"/>
                <a:cs typeface="Arial" charset="0"/>
              </a:rPr>
              <a:t>Presentation by Boldizsár Nagy</a:t>
            </a:r>
            <a:endParaRPr lang="hu-HU" sz="1400" b="1" dirty="0">
              <a:solidFill>
                <a:prstClr val="white"/>
              </a:solidFill>
              <a:latin typeface="Georg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06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80000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838200"/>
            <a:ext cx="3810000" cy="601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3810000" cy="601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580000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3B0B01"/>
            </a:solidFill>
          </a:ln>
        </p:spPr>
        <p:txBody>
          <a:bodyPr/>
          <a:lstStyle>
            <a:lvl1pPr>
              <a:defRPr>
                <a:solidFill>
                  <a:srgbClr val="580000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580000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38200"/>
            <a:ext cx="7772400" cy="5376863"/>
          </a:xfrm>
          <a:prstGeom prst="rect">
            <a:avLst/>
          </a:prstGeom>
          <a:solidFill>
            <a:schemeClr val="bg1">
              <a:lumMod val="95000"/>
              <a:alpha val="2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  <p:sp>
        <p:nvSpPr>
          <p:cNvPr id="4" name="Szövegdoboz 3"/>
          <p:cNvSpPr txBox="1"/>
          <p:nvPr userDrawn="1"/>
        </p:nvSpPr>
        <p:spPr>
          <a:xfrm rot="10800000" flipV="1">
            <a:off x="7452319" y="6604565"/>
            <a:ext cx="1691680" cy="24622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kern="0">
                <a:solidFill>
                  <a:srgbClr val="FFFFFF"/>
                </a:solidFill>
                <a:latin typeface="Arial" charset="0"/>
              </a:rPr>
              <a:t>Nagy  Boldizsár előadása</a:t>
            </a:r>
            <a:endParaRPr lang="en-GB" sz="1000" kern="0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1A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000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000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000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00000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None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None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None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None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457200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hu-H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38200"/>
            <a:ext cx="7772400" cy="5615136"/>
          </a:xfrm>
          <a:prstGeom prst="rect">
            <a:avLst/>
          </a:prstGeom>
          <a:solidFill>
            <a:schemeClr val="tx1">
              <a:lumMod val="95000"/>
              <a:alpha val="20000"/>
            </a:schemeClr>
          </a:solidFill>
          <a:ln w="9525">
            <a:solidFill>
              <a:srgbClr val="00003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4307677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ransition>
    <p:pull dir="rd"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540000"/>
          </a:solidFill>
          <a:effectLst/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1F194D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1F194D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1F194D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1F194D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None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457200" indent="0" algn="l" rtl="0" eaLnBrk="1" fontAlgn="base" hangingPunct="1">
        <a:spcBef>
          <a:spcPct val="20000"/>
        </a:spcBef>
        <a:spcAft>
          <a:spcPct val="0"/>
        </a:spcAft>
        <a:buNone/>
        <a:defRPr sz="2000">
          <a:solidFill>
            <a:schemeClr val="bg2"/>
          </a:solidFill>
          <a:latin typeface="+mn-lt"/>
          <a:cs typeface="+mn-cs"/>
        </a:defRPr>
      </a:lvl2pPr>
      <a:lvl3pPr marL="914400" indent="0" algn="l" rtl="0" eaLnBrk="1" fontAlgn="base" hangingPunct="1">
        <a:spcBef>
          <a:spcPct val="20000"/>
        </a:spcBef>
        <a:spcAft>
          <a:spcPct val="0"/>
        </a:spcAft>
        <a:buNone/>
        <a:defRPr sz="1800">
          <a:solidFill>
            <a:schemeClr val="bg2"/>
          </a:solidFill>
          <a:latin typeface="+mn-lt"/>
          <a:cs typeface="+mn-cs"/>
        </a:defRPr>
      </a:lvl3pPr>
      <a:lvl4pPr marL="1371600" indent="0" algn="l" rtl="0" eaLnBrk="1" fontAlgn="base" hangingPunct="1">
        <a:spcBef>
          <a:spcPct val="20000"/>
        </a:spcBef>
        <a:spcAft>
          <a:spcPct val="0"/>
        </a:spcAft>
        <a:buNone/>
        <a:defRPr sz="1600">
          <a:solidFill>
            <a:schemeClr val="bg2"/>
          </a:solidFill>
          <a:latin typeface="+mn-lt"/>
          <a:cs typeface="+mn-cs"/>
        </a:defRPr>
      </a:lvl4pPr>
      <a:lvl5pPr marL="1828800" indent="0" algn="l" rtl="0" eaLnBrk="1" fontAlgn="base" hangingPunct="1">
        <a:spcBef>
          <a:spcPct val="20000"/>
        </a:spcBef>
        <a:spcAft>
          <a:spcPct val="0"/>
        </a:spcAft>
        <a:buNone/>
        <a:defRPr sz="1600">
          <a:solidFill>
            <a:schemeClr val="bg2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82594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GB" smtClean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928670"/>
            <a:ext cx="8229600" cy="5197493"/>
          </a:xfrm>
          <a:prstGeom prst="rect">
            <a:avLst/>
          </a:prstGeom>
          <a:solidFill>
            <a:schemeClr val="bg1">
              <a:lumMod val="95000"/>
              <a:alpha val="42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 smtClean="0"/>
          </a:p>
        </p:txBody>
      </p:sp>
      <p:sp>
        <p:nvSpPr>
          <p:cNvPr id="6" name="Dátum helye 3"/>
          <p:cNvSpPr>
            <a:spLocks noGrp="1"/>
          </p:cNvSpPr>
          <p:nvPr>
            <p:ph type="dt" sz="half" idx="2"/>
          </p:nvPr>
        </p:nvSpPr>
        <p:spPr>
          <a:xfrm>
            <a:off x="7668344" y="6659893"/>
            <a:ext cx="1475656" cy="1886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 err="1" smtClean="0">
                <a:solidFill>
                  <a:prstClr val="white"/>
                </a:solidFill>
              </a:rPr>
              <a:t>Presentation</a:t>
            </a:r>
            <a:r>
              <a:rPr lang="hu-HU" dirty="0" smtClean="0">
                <a:solidFill>
                  <a:prstClr val="white"/>
                </a:solidFill>
              </a:rPr>
              <a:t> </a:t>
            </a:r>
            <a:r>
              <a:rPr lang="hu-HU" dirty="0" err="1" smtClean="0">
                <a:solidFill>
                  <a:prstClr val="white"/>
                </a:solidFill>
              </a:rPr>
              <a:t>by</a:t>
            </a:r>
            <a:r>
              <a:rPr lang="hu-HU" dirty="0" smtClean="0">
                <a:solidFill>
                  <a:prstClr val="white"/>
                </a:solidFill>
              </a:rPr>
              <a:t> Boldizsár Nagy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79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01E0E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82594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GB" smtClean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928670"/>
            <a:ext cx="8229600" cy="5197493"/>
          </a:xfrm>
          <a:prstGeom prst="rect">
            <a:avLst/>
          </a:prstGeom>
          <a:solidFill>
            <a:schemeClr val="bg1">
              <a:lumMod val="95000"/>
              <a:alpha val="42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500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01E0E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dgs/home-affairs/what-we-do/policies/european-agenda-migration/press-material/docs/state_of_play_-_relocation_en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ec.europa.eu/dgs/home-affairs/what-we-do/policies/european-agenda-migration/background-information/docs/20160316/relocation_and_resettlement_-_state_of_play_en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dgs/home-affairs/what-we-do/policies/european-agenda-migration/press-material/docs/state_of_play_-_member_state_pledges_en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gyboldizsar.hu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elugyialapok.hu/alapok/sites/default/files/MMIA_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#_ftnref1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aso.europa.eu/sites/default/files/Oct16%20-Latest%20Asylum%20Trends%20.p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688"/>
            <a:ext cx="7772400" cy="2979763"/>
          </a:xfrm>
        </p:spPr>
        <p:txBody>
          <a:bodyPr/>
          <a:lstStyle/>
          <a:p>
            <a:pPr>
              <a:defRPr/>
            </a:pPr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MENEKÜLTÜGYI, MIGRÁCIÓS ÉS INTEGRÁCIÓS ALAP ÉS AZ EASO</a:t>
            </a:r>
            <a:b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</a:t>
            </a:r>
            <a:b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MAGYAR MENEKÜLTJOG ALAPJAI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711152"/>
          </a:xfrm>
        </p:spPr>
        <p:txBody>
          <a:bodyPr/>
          <a:lstStyle/>
          <a:p>
            <a:r>
              <a:rPr lang="hu-HU" sz="3200" dirty="0" smtClean="0"/>
              <a:t>„</a:t>
            </a:r>
            <a:r>
              <a:rPr lang="hu-HU" sz="3200" dirty="0"/>
              <a:t>Nemzetközi, európai és magyar menekültügy”</a:t>
            </a:r>
          </a:p>
          <a:p>
            <a:r>
              <a:rPr lang="hu-HU" sz="3200" dirty="0"/>
              <a:t>Nagy Boldizsár előadássorozata az ELTE-n, </a:t>
            </a:r>
            <a:r>
              <a:rPr lang="hu-HU" sz="3200" dirty="0" smtClean="0"/>
              <a:t>2016</a:t>
            </a:r>
            <a:endParaRPr lang="hu-HU" sz="3200" dirty="0"/>
          </a:p>
          <a:p>
            <a:r>
              <a:rPr lang="hu-HU" sz="3200" dirty="0" smtClean="0"/>
              <a:t>12. </a:t>
            </a:r>
            <a:r>
              <a:rPr lang="hu-HU" sz="3200" dirty="0"/>
              <a:t>rész</a:t>
            </a:r>
          </a:p>
        </p:txBody>
      </p:sp>
    </p:spTree>
    <p:extLst>
      <p:ext uri="{BB962C8B-B14F-4D97-AF65-F5344CB8AC3E}">
        <p14:creationId xmlns:p14="http://schemas.microsoft.com/office/powerpoint/2010/main" val="60398207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4"/>
          <p:cNvSpPr>
            <a:spLocks noGrp="1"/>
          </p:cNvSpPr>
          <p:nvPr>
            <p:ph type="title"/>
          </p:nvPr>
        </p:nvSpPr>
        <p:spPr>
          <a:xfrm>
            <a:off x="6660232" y="692696"/>
            <a:ext cx="2304256" cy="302433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hu-HU" sz="2400" dirty="0" smtClean="0"/>
              <a:t>A tagállamok hozzájárulása az áthelyezésekhez</a:t>
            </a:r>
            <a:br>
              <a:rPr lang="hu-HU" sz="2400" dirty="0" smtClean="0"/>
            </a:br>
            <a:r>
              <a:rPr lang="hu-HU" sz="1200" dirty="0" smtClean="0"/>
              <a:t>2016 december 13-i állapot</a:t>
            </a:r>
            <a:endParaRPr lang="hu-HU" sz="24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81703" y="6556144"/>
            <a:ext cx="8576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hu-HU" sz="800" dirty="0" err="1">
                <a:solidFill>
                  <a:prstClr val="black"/>
                </a:solidFill>
                <a:latin typeface="Arial" pitchFamily="34" charset="0"/>
              </a:rPr>
              <a:t>Source</a:t>
            </a:r>
            <a:r>
              <a:rPr lang="hu-HU" sz="800" dirty="0">
                <a:solidFill>
                  <a:prstClr val="black"/>
                </a:solidFill>
                <a:latin typeface="Arial" pitchFamily="34" charset="0"/>
              </a:rPr>
              <a:t>: </a:t>
            </a:r>
            <a:r>
              <a:rPr lang="hu-HU" sz="800" dirty="0">
                <a:solidFill>
                  <a:prstClr val="black"/>
                </a:solidFill>
                <a:latin typeface="Arial" pitchFamily="34" charset="0"/>
                <a:hlinkClick r:id="rId3"/>
              </a:rPr>
              <a:t>http://ec.europa.eu/dgs/home-affairs/what-we-do/policies/european-agenda-migration/press-material/docs/state_of_play_-_</a:t>
            </a:r>
            <a:r>
              <a:rPr lang="hu-HU" sz="800" dirty="0" smtClean="0">
                <a:solidFill>
                  <a:prstClr val="black"/>
                </a:solidFill>
                <a:latin typeface="Arial" pitchFamily="34" charset="0"/>
                <a:hlinkClick r:id="rId3"/>
              </a:rPr>
              <a:t>relocation_en.pdf</a:t>
            </a:r>
            <a:r>
              <a:rPr lang="hu-HU" sz="800" dirty="0" smtClean="0">
                <a:solidFill>
                  <a:prstClr val="black"/>
                </a:solidFill>
                <a:latin typeface="Arial" pitchFamily="34" charset="0"/>
              </a:rPr>
              <a:t>  (20160131)</a:t>
            </a:r>
            <a:br>
              <a:rPr lang="hu-HU" sz="800" dirty="0" smtClean="0">
                <a:solidFill>
                  <a:prstClr val="black"/>
                </a:solidFill>
                <a:latin typeface="Arial" pitchFamily="34" charset="0"/>
              </a:rPr>
            </a:br>
            <a:r>
              <a:rPr lang="hu-HU" sz="800" dirty="0">
                <a:solidFill>
                  <a:prstClr val="black"/>
                </a:solidFill>
                <a:latin typeface="Arial" pitchFamily="34" charset="0"/>
              </a:rPr>
              <a:t>and </a:t>
            </a:r>
            <a:r>
              <a:rPr lang="hu-HU" sz="800" dirty="0">
                <a:solidFill>
                  <a:prstClr val="black"/>
                </a:solidFill>
                <a:latin typeface="Arial" pitchFamily="34" charset="0"/>
                <a:hlinkClick r:id="rId4"/>
              </a:rPr>
              <a:t>http://ec.europa.eu/dgs/home-affairs/what-we-do/policies/european-agenda-migration/background-information/docs/20160316/relocation_and_resettlement_-_</a:t>
            </a:r>
            <a:r>
              <a:rPr lang="hu-HU" sz="800" dirty="0" smtClean="0">
                <a:solidFill>
                  <a:prstClr val="black"/>
                </a:solidFill>
                <a:latin typeface="Arial" pitchFamily="34" charset="0"/>
                <a:hlinkClick r:id="rId4"/>
              </a:rPr>
              <a:t>state_of_play_en.pdf</a:t>
            </a:r>
            <a:r>
              <a:rPr lang="hu-HU" sz="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endParaRPr lang="hu-HU" sz="800" dirty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6022638" cy="386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84" y="3864902"/>
            <a:ext cx="5720784" cy="240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277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827584" y="223542"/>
            <a:ext cx="7715200" cy="1052736"/>
          </a:xfrm>
        </p:spPr>
        <p:txBody>
          <a:bodyPr/>
          <a:lstStyle/>
          <a:p>
            <a:r>
              <a:rPr lang="hu-HU" sz="3200" dirty="0" smtClean="0"/>
              <a:t>A szolidaritás (hiánya) a gyakorlatban</a:t>
            </a:r>
            <a:endParaRPr lang="hu-H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560958" y="5863630"/>
            <a:ext cx="7318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800" dirty="0" err="1" smtClean="0">
                <a:solidFill>
                  <a:srgbClr val="000000"/>
                </a:solidFill>
              </a:rPr>
              <a:t>Source</a:t>
            </a:r>
            <a:r>
              <a:rPr lang="hu-HU" sz="800" dirty="0">
                <a:solidFill>
                  <a:srgbClr val="000000"/>
                </a:solidFill>
              </a:rPr>
              <a:t>:  </a:t>
            </a:r>
            <a:r>
              <a:rPr lang="hu-HU" sz="800" dirty="0">
                <a:solidFill>
                  <a:srgbClr val="000000"/>
                </a:solidFill>
                <a:hlinkClick r:id="rId3"/>
              </a:rPr>
              <a:t>http://ec.europa.eu/dgs/home-affairs/what-we-do/policies/european-agenda-migration/press-material/docs/state_of_play_-_</a:t>
            </a:r>
            <a:r>
              <a:rPr lang="hu-HU" sz="800" dirty="0" smtClean="0">
                <a:solidFill>
                  <a:srgbClr val="000000"/>
                </a:solidFill>
                <a:hlinkClick r:id="rId3"/>
              </a:rPr>
              <a:t>member_state_pledges_en.pdf</a:t>
            </a:r>
            <a:r>
              <a:rPr lang="hu-HU" sz="800" dirty="0" smtClean="0">
                <a:solidFill>
                  <a:srgbClr val="000000"/>
                </a:solidFill>
              </a:rPr>
              <a:t> (20161215) </a:t>
            </a:r>
            <a:endParaRPr lang="en-GB" sz="800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717032"/>
            <a:ext cx="6870601" cy="1971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169" y="1223504"/>
            <a:ext cx="6891088" cy="2493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8811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96144"/>
          </a:xfrm>
        </p:spPr>
        <p:txBody>
          <a:bodyPr/>
          <a:lstStyle/>
          <a:p>
            <a:r>
              <a:rPr lang="hu-HU" dirty="0" smtClean="0"/>
              <a:t>Törökország és az EU: a 2016 március 18-i „nyilatkozat”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340768"/>
            <a:ext cx="7772400" cy="5376863"/>
          </a:xfrm>
        </p:spPr>
        <p:txBody>
          <a:bodyPr/>
          <a:lstStyle/>
          <a:p>
            <a:r>
              <a:rPr lang="hu-HU" sz="1800" dirty="0" smtClean="0"/>
              <a:t>A görög szigetekre érkező migránsokat  megfelelően regisztrálni fogják és </a:t>
            </a:r>
            <a:r>
              <a:rPr lang="hu-HU" sz="1800" dirty="0" smtClean="0">
                <a:solidFill>
                  <a:srgbClr val="C00000"/>
                </a:solidFill>
              </a:rPr>
              <a:t>a menedékjog iránti kérelmeket a görög hatóságok </a:t>
            </a:r>
            <a:r>
              <a:rPr lang="hu-HU" sz="1800" dirty="0" smtClean="0"/>
              <a:t>- az ENSZ menekültügyi főbiztosságával együttműködésben - a menekültügyi eljárásokról szóló irányelvvel összhangban, </a:t>
            </a:r>
            <a:r>
              <a:rPr lang="hu-HU" sz="1800" dirty="0" smtClean="0">
                <a:solidFill>
                  <a:srgbClr val="C00000"/>
                </a:solidFill>
              </a:rPr>
              <a:t>egyénileg fogják feldolgozni.</a:t>
            </a:r>
          </a:p>
          <a:p>
            <a:r>
              <a:rPr lang="hu-HU" sz="1800" dirty="0" smtClean="0"/>
              <a:t> Azokat a migránsokat, akik nem nyújtanak be menedékjog iránti kérelmet, illetve akiknek a kérelmét az említett irányelvvel összhangban  </a:t>
            </a:r>
            <a:r>
              <a:rPr lang="hu-HU" sz="1800" dirty="0" smtClean="0">
                <a:solidFill>
                  <a:srgbClr val="C00000"/>
                </a:solidFill>
              </a:rPr>
              <a:t>megalapozatlannak vagy elfogadhatatlannak </a:t>
            </a:r>
            <a:r>
              <a:rPr lang="hu-HU" sz="1800" dirty="0" smtClean="0"/>
              <a:t>találják, </a:t>
            </a:r>
            <a:r>
              <a:rPr lang="hu-HU" sz="1800" dirty="0" smtClean="0">
                <a:solidFill>
                  <a:srgbClr val="C00000"/>
                </a:solidFill>
              </a:rPr>
              <a:t>vissza fogják küldeni</a:t>
            </a:r>
            <a:r>
              <a:rPr lang="hu-HU" sz="1800" dirty="0" smtClean="0"/>
              <a:t> Törökországba.</a:t>
            </a:r>
          </a:p>
          <a:p>
            <a:r>
              <a:rPr lang="hu-HU" sz="1800" dirty="0" smtClean="0"/>
              <a:t>„A Törökországból a görög szigetekre 2016. március 20. után </a:t>
            </a:r>
            <a:r>
              <a:rPr lang="hu-HU" sz="1800" dirty="0" smtClean="0">
                <a:solidFill>
                  <a:srgbClr val="C00000"/>
                </a:solidFill>
              </a:rPr>
              <a:t>újonnan átkelő összes migránst visszaküldik Törökországba</a:t>
            </a:r>
            <a:r>
              <a:rPr lang="hu-HU" sz="1800" dirty="0" smtClean="0"/>
              <a:t>” – a nemzetközi joggal összhangban. „Az irreguláris migránsok visszaküldésének műveleti költségeit az EU viseli”</a:t>
            </a:r>
          </a:p>
          <a:p>
            <a:r>
              <a:rPr lang="hu-HU" sz="1800" dirty="0" smtClean="0"/>
              <a:t> „Ez </a:t>
            </a:r>
            <a:r>
              <a:rPr lang="hu-HU" sz="1800" dirty="0" smtClean="0">
                <a:solidFill>
                  <a:srgbClr val="C00000"/>
                </a:solidFill>
              </a:rPr>
              <a:t>ideiglenes és különleges intézkedés </a:t>
            </a:r>
            <a:r>
              <a:rPr lang="hu-HU" sz="1800" dirty="0" smtClean="0"/>
              <a:t>lesz”</a:t>
            </a:r>
          </a:p>
          <a:p>
            <a:r>
              <a:rPr lang="hu-HU" sz="1800" dirty="0" smtClean="0"/>
              <a:t>„A Törökországba visszaküldött </a:t>
            </a:r>
            <a:r>
              <a:rPr lang="hu-HU" sz="1800" dirty="0" smtClean="0">
                <a:solidFill>
                  <a:srgbClr val="C00000"/>
                </a:solidFill>
              </a:rPr>
              <a:t>minden egyes szír migránsért egy másik szírt </a:t>
            </a:r>
            <a:r>
              <a:rPr lang="hu-HU" sz="1800" dirty="0" smtClean="0">
                <a:solidFill>
                  <a:schemeClr val="tx1"/>
                </a:solidFill>
              </a:rPr>
              <a:t>telepítenek át Törökországból az</a:t>
            </a:r>
            <a:r>
              <a:rPr lang="hu-HU" sz="1800" dirty="0" smtClean="0">
                <a:solidFill>
                  <a:srgbClr val="C00000"/>
                </a:solidFill>
              </a:rPr>
              <a:t> EU területére</a:t>
            </a:r>
            <a:r>
              <a:rPr lang="hu-HU" sz="1800" dirty="0" smtClean="0"/>
              <a:t>” Max. 72 000-et</a:t>
            </a:r>
          </a:p>
          <a:p>
            <a:r>
              <a:rPr lang="hu-HU" sz="1800" dirty="0" smtClean="0"/>
              <a:t>2016 júniusáig </a:t>
            </a:r>
            <a:r>
              <a:rPr lang="hu-HU" sz="1800" dirty="0" smtClean="0">
                <a:solidFill>
                  <a:srgbClr val="C00000"/>
                </a:solidFill>
              </a:rPr>
              <a:t>megszűnik a vízumkötelezettség</a:t>
            </a:r>
          </a:p>
          <a:p>
            <a:r>
              <a:rPr lang="hu-HU" sz="1800" dirty="0" smtClean="0">
                <a:solidFill>
                  <a:srgbClr val="C00000"/>
                </a:solidFill>
              </a:rPr>
              <a:t>3 + 3 milliárd euro </a:t>
            </a:r>
            <a:r>
              <a:rPr lang="hu-HU" sz="1800" dirty="0" smtClean="0">
                <a:solidFill>
                  <a:schemeClr val="tx1"/>
                </a:solidFill>
              </a:rPr>
              <a:t>támogatást kap T.o. 2018 végéig</a:t>
            </a:r>
            <a:endParaRPr lang="hu-H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43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2656"/>
            <a:ext cx="7772400" cy="554461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hu-HU" sz="8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HALADÁS VAGY TOPORGÁS?</a:t>
            </a:r>
            <a:endParaRPr lang="hu-HU" sz="6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457200"/>
          </a:xfrm>
        </p:spPr>
        <p:txBody>
          <a:bodyPr/>
          <a:lstStyle/>
          <a:p>
            <a:r>
              <a:rPr lang="hu-HU" dirty="0" smtClean="0"/>
              <a:t> Haladás, toporgás vagy szétesés?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838200"/>
            <a:ext cx="8640960" cy="5615136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hu-HU" dirty="0" smtClean="0"/>
              <a:t>Inkább toporgás, a szétesés veszélyével</a:t>
            </a:r>
          </a:p>
          <a:p>
            <a:pPr lvl="1">
              <a:lnSpc>
                <a:spcPct val="120000"/>
              </a:lnSpc>
            </a:pPr>
            <a:r>
              <a:rPr lang="hu-HU" sz="2400" dirty="0" smtClean="0"/>
              <a:t>Egyre </a:t>
            </a:r>
            <a:r>
              <a:rPr lang="hu-HU" sz="2400" dirty="0" smtClean="0">
                <a:solidFill>
                  <a:srgbClr val="C00000"/>
                </a:solidFill>
              </a:rPr>
              <a:t>szabdaltabb az EU. </a:t>
            </a:r>
            <a:r>
              <a:rPr lang="hu-HU" sz="2400" dirty="0" smtClean="0"/>
              <a:t>A tagállamok </a:t>
            </a:r>
            <a:r>
              <a:rPr lang="hu-HU" sz="2400" dirty="0" smtClean="0">
                <a:solidFill>
                  <a:srgbClr val="C00000"/>
                </a:solidFill>
              </a:rPr>
              <a:t>nem állnak készen </a:t>
            </a:r>
            <a:r>
              <a:rPr lang="hu-HU" sz="2400" dirty="0" smtClean="0"/>
              <a:t>a migráció terén mutatkozó  </a:t>
            </a:r>
            <a:r>
              <a:rPr lang="hu-HU" sz="2400" dirty="0" smtClean="0">
                <a:solidFill>
                  <a:srgbClr val="C00000"/>
                </a:solidFill>
              </a:rPr>
              <a:t>nemzeti sajátosságok feladására</a:t>
            </a:r>
          </a:p>
          <a:p>
            <a:pPr lvl="1">
              <a:lnSpc>
                <a:spcPct val="120000"/>
              </a:lnSpc>
            </a:pPr>
            <a:r>
              <a:rPr lang="hu-HU" sz="2400" dirty="0" smtClean="0"/>
              <a:t>Megosztottságok:</a:t>
            </a:r>
          </a:p>
          <a:p>
            <a:pPr lvl="2">
              <a:lnSpc>
                <a:spcPct val="120000"/>
              </a:lnSpc>
            </a:pPr>
            <a:r>
              <a:rPr lang="hu-HU" dirty="0" smtClean="0">
                <a:solidFill>
                  <a:srgbClr val="C00000"/>
                </a:solidFill>
              </a:rPr>
              <a:t>Túlterhelt</a:t>
            </a:r>
            <a:r>
              <a:rPr lang="hu-HU" dirty="0" smtClean="0"/>
              <a:t> peremállamok – középütt és vagy védetten elhelyezkedők között (kivéve: Németország 2015 óta)</a:t>
            </a:r>
          </a:p>
          <a:p>
            <a:pPr lvl="2">
              <a:lnSpc>
                <a:spcPct val="120000"/>
              </a:lnSpc>
            </a:pPr>
            <a:r>
              <a:rPr lang="hu-HU" dirty="0" smtClean="0"/>
              <a:t>A </a:t>
            </a:r>
            <a:r>
              <a:rPr lang="hu-HU" dirty="0" smtClean="0">
                <a:solidFill>
                  <a:srgbClr val="C00000"/>
                </a:solidFill>
              </a:rPr>
              <a:t>liberális </a:t>
            </a:r>
            <a:r>
              <a:rPr lang="hu-HU" dirty="0" smtClean="0"/>
              <a:t>értékeket vallók és a </a:t>
            </a:r>
            <a:r>
              <a:rPr lang="hu-HU" dirty="0" smtClean="0">
                <a:solidFill>
                  <a:srgbClr val="C00000"/>
                </a:solidFill>
              </a:rPr>
              <a:t>megszorító pragmatisták </a:t>
            </a:r>
            <a:r>
              <a:rPr lang="hu-HU" dirty="0" smtClean="0"/>
              <a:t>között</a:t>
            </a:r>
          </a:p>
          <a:p>
            <a:pPr lvl="1">
              <a:lnSpc>
                <a:spcPct val="120000"/>
              </a:lnSpc>
            </a:pPr>
            <a:r>
              <a:rPr lang="hu-HU" sz="2400" dirty="0" smtClean="0">
                <a:solidFill>
                  <a:srgbClr val="C00000"/>
                </a:solidFill>
              </a:rPr>
              <a:t>Változó geometria </a:t>
            </a:r>
            <a:r>
              <a:rPr lang="hu-HU" sz="2400" dirty="0" smtClean="0"/>
              <a:t>(Nagy Britannia, Írország, Dánia, Izland, Norvégia, Svájc,  Liechtenstein) – követhetetlenné váló kötelezettségháló</a:t>
            </a:r>
          </a:p>
          <a:p>
            <a:pPr lvl="1">
              <a:lnSpc>
                <a:spcPct val="120000"/>
              </a:lnSpc>
            </a:pPr>
            <a:r>
              <a:rPr lang="hu-HU" sz="2400" dirty="0" smtClean="0"/>
              <a:t>A 2015. évi nagy nyomás megmutatta </a:t>
            </a:r>
            <a:r>
              <a:rPr lang="hu-HU" sz="2400" dirty="0" smtClean="0">
                <a:solidFill>
                  <a:srgbClr val="C00000"/>
                </a:solidFill>
              </a:rPr>
              <a:t>a dublini rendszer alkalmatlanságát. Megtört a kölcsönös bizalmon</a:t>
            </a:r>
            <a:r>
              <a:rPr lang="hu-HU" sz="2400" dirty="0" smtClean="0">
                <a:solidFill>
                  <a:schemeClr val="tx1"/>
                </a:solidFill>
              </a:rPr>
              <a:t> alapuló  együttműködés.</a:t>
            </a:r>
            <a:endParaRPr lang="hu-HU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hu-HU" dirty="0" smtClean="0"/>
          </a:p>
          <a:p>
            <a:pPr lvl="1"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Haladás, toporgás vagy szétesés?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Magyarország és Ausztria, majd Horvátország és Szlovénia is </a:t>
            </a:r>
            <a:r>
              <a:rPr lang="hu-HU" dirty="0" smtClean="0">
                <a:solidFill>
                  <a:srgbClr val="C00000"/>
                </a:solidFill>
              </a:rPr>
              <a:t>„potyautas</a:t>
            </a:r>
            <a:r>
              <a:rPr lang="hu-HU" dirty="0" smtClean="0"/>
              <a:t>” lett: az EU acquis által kötelezettek, de érdemi  </a:t>
            </a:r>
            <a:r>
              <a:rPr lang="hu-HU" dirty="0" smtClean="0">
                <a:solidFill>
                  <a:srgbClr val="C00000"/>
                </a:solidFill>
              </a:rPr>
              <a:t>védelem helyett a menekülőket az országukon átterelők</a:t>
            </a:r>
            <a:r>
              <a:rPr lang="hu-HU" dirty="0" smtClean="0"/>
              <a:t>, (waving through) a védelem feladatát más tagállamokra (Németország, Svédország) hárítók. </a:t>
            </a:r>
          </a:p>
          <a:p>
            <a:r>
              <a:rPr lang="hu-HU" dirty="0" smtClean="0">
                <a:solidFill>
                  <a:srgbClr val="C00000"/>
                </a:solidFill>
              </a:rPr>
              <a:t>Sem Németországtól</a:t>
            </a:r>
            <a:r>
              <a:rPr lang="hu-HU" dirty="0" smtClean="0"/>
              <a:t>, sem </a:t>
            </a:r>
            <a:r>
              <a:rPr lang="hu-HU" dirty="0" smtClean="0">
                <a:solidFill>
                  <a:srgbClr val="C00000"/>
                </a:solidFill>
              </a:rPr>
              <a:t>a balkáni útvonal államaitól</a:t>
            </a:r>
            <a:r>
              <a:rPr lang="hu-HU" dirty="0" smtClean="0"/>
              <a:t>, sem a </a:t>
            </a:r>
            <a:r>
              <a:rPr lang="hu-HU" dirty="0" smtClean="0">
                <a:solidFill>
                  <a:srgbClr val="C00000"/>
                </a:solidFill>
              </a:rPr>
              <a:t>Szíriával szomszédos</a:t>
            </a:r>
            <a:r>
              <a:rPr lang="hu-HU" dirty="0" smtClean="0"/>
              <a:t>, már most túlterhelt államoktól </a:t>
            </a:r>
            <a:r>
              <a:rPr lang="hu-HU" dirty="0" smtClean="0">
                <a:solidFill>
                  <a:srgbClr val="C00000"/>
                </a:solidFill>
              </a:rPr>
              <a:t>nem kívánható  további áldozat </a:t>
            </a:r>
            <a:r>
              <a:rPr lang="hu-HU" dirty="0" smtClean="0"/>
              <a:t>anélkül, hogy az EU többi tagja érdemi részt vállalna</a:t>
            </a:r>
          </a:p>
          <a:p>
            <a:r>
              <a:rPr lang="hu-HU" dirty="0" smtClean="0"/>
              <a:t>Ha nem lesz össz-EU válasz, akkor a </a:t>
            </a:r>
            <a:r>
              <a:rPr lang="hu-HU" dirty="0" smtClean="0">
                <a:solidFill>
                  <a:srgbClr val="C00000"/>
                </a:solidFill>
              </a:rPr>
              <a:t>schengeni rendszer összeomlik, </a:t>
            </a:r>
            <a:r>
              <a:rPr lang="hu-HU" dirty="0" smtClean="0"/>
              <a:t>ami pusztító morális és gazdasági hatásokkal jár.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588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/>
          <a:lstStyle/>
          <a:p>
            <a:r>
              <a:rPr lang="hu-HU" dirty="0" smtClean="0"/>
              <a:t>A MAGYAR MENEKÜLTJOG ÉS GYAKORLAT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KÍSÉRLET ÉRTELMEZÉSRE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5493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noProof="0" dirty="0">
                <a:latin typeface="Calibri" panose="020F0502020204030204" pitchFamily="34" charset="0"/>
              </a:rPr>
              <a:t>Magyarország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6151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000" noProof="0" dirty="0">
                <a:latin typeface="Calibri" panose="020F0502020204030204" pitchFamily="34" charset="0"/>
              </a:rPr>
              <a:t>A </a:t>
            </a:r>
            <a:r>
              <a:rPr lang="hu-HU" noProof="0" dirty="0">
                <a:latin typeface="Calibri" panose="020F0502020204030204" pitchFamily="34" charset="0"/>
              </a:rPr>
              <a:t>menekültekre vonatkozó magyar politika </a:t>
            </a:r>
            <a:r>
              <a:rPr lang="hu-HU" noProof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öt </a:t>
            </a:r>
            <a:r>
              <a:rPr lang="hu-HU" noProof="0" dirty="0">
                <a:solidFill>
                  <a:srgbClr val="C00000"/>
                </a:solidFill>
                <a:latin typeface="Calibri" panose="020F0502020204030204" pitchFamily="34" charset="0"/>
              </a:rPr>
              <a:t>stádiumra </a:t>
            </a:r>
            <a:r>
              <a:rPr lang="hu-HU" noProof="0" dirty="0">
                <a:latin typeface="Calibri" panose="020F0502020204030204" pitchFamily="34" charset="0"/>
              </a:rPr>
              <a:t>osztható.</a:t>
            </a:r>
          </a:p>
          <a:p>
            <a:pPr>
              <a:lnSpc>
                <a:spcPct val="90000"/>
              </a:lnSpc>
            </a:pPr>
            <a:endParaRPr lang="hu-HU" noProof="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hu-HU" noProof="0" dirty="0">
                <a:latin typeface="Calibri" panose="020F0502020204030204" pitchFamily="34" charset="0"/>
              </a:rPr>
              <a:t>Az </a:t>
            </a:r>
            <a:r>
              <a:rPr lang="hu-HU" noProof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első időszak </a:t>
            </a:r>
            <a:r>
              <a:rPr lang="hu-HU" noProof="0" dirty="0">
                <a:latin typeface="Calibri" panose="020F0502020204030204" pitchFamily="34" charset="0"/>
              </a:rPr>
              <a:t>(1989-1991) a Romániából érkező, nagyrészt magyar menekülőket érintette. Ebben a szakaszban  a menekültek befogadása a fő cél,  függetlenül attól, hogy kapnak-e formális menekült státuszt (amire csak 1989 októbere után volt lehetőség) vagy sem.</a:t>
            </a:r>
          </a:p>
          <a:p>
            <a:pPr>
              <a:lnSpc>
                <a:spcPct val="90000"/>
              </a:lnSpc>
            </a:pPr>
            <a:endParaRPr lang="hu-HU" noProof="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hu-HU" noProof="0" dirty="0">
                <a:latin typeface="Calibri" panose="020F0502020204030204" pitchFamily="34" charset="0"/>
              </a:rPr>
              <a:t> A </a:t>
            </a:r>
            <a:r>
              <a:rPr lang="hu-HU" noProof="0" dirty="0">
                <a:solidFill>
                  <a:srgbClr val="C00000"/>
                </a:solidFill>
                <a:latin typeface="Calibri" panose="020F0502020204030204" pitchFamily="34" charset="0"/>
              </a:rPr>
              <a:t>második időszak </a:t>
            </a:r>
            <a:r>
              <a:rPr lang="hu-HU" noProof="0" dirty="0">
                <a:latin typeface="Calibri" panose="020F0502020204030204" pitchFamily="34" charset="0"/>
              </a:rPr>
              <a:t>(1991-1995) a szerb-horvát, illetve a boszniai háborúé. Ekkor a Magyarország területét elérő menekülőket egy  - gyakran sok évig elhúzódó -  ideiglenes státuszba gyömöszölik: menedékesek lesznek, a maradás jogával, de a munkavállalás, integrálódás lehetősége nélkül. A hatóságok visszatérésüket vagy továbbvándorlásukat feltételezik</a:t>
            </a:r>
            <a:r>
              <a:rPr lang="hu-HU" noProof="0" dirty="0" smtClean="0"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hu-HU" sz="2000" noProof="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hu-HU" sz="2000" noProof="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hu-HU" sz="2000" noProof="0" dirty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372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noProof="0" dirty="0">
                <a:latin typeface="Calibri" panose="020F0502020204030204" pitchFamily="34" charset="0"/>
              </a:rPr>
              <a:t>Magyarország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8200"/>
            <a:ext cx="8134350" cy="5828818"/>
          </a:xfrm>
        </p:spPr>
        <p:txBody>
          <a:bodyPr/>
          <a:lstStyle/>
          <a:p>
            <a:pPr indent="-360000">
              <a:lnSpc>
                <a:spcPts val="2700"/>
              </a:lnSpc>
              <a:spcBef>
                <a:spcPts val="0"/>
              </a:spcBef>
            </a:pPr>
            <a:r>
              <a:rPr lang="hu-HU" sz="2000" dirty="0">
                <a:latin typeface="Calibri" panose="020F0502020204030204" pitchFamily="34" charset="0"/>
              </a:rPr>
              <a:t>A </a:t>
            </a:r>
            <a:r>
              <a:rPr lang="hu-HU" sz="2000" dirty="0">
                <a:solidFill>
                  <a:srgbClr val="C00000"/>
                </a:solidFill>
                <a:latin typeface="Calibri" panose="020F0502020204030204" pitchFamily="34" charset="0"/>
              </a:rPr>
              <a:t>harmadik időszak </a:t>
            </a:r>
            <a:r>
              <a:rPr lang="hu-HU" sz="2000" dirty="0">
                <a:latin typeface="Calibri" panose="020F0502020204030204" pitchFamily="34" charset="0"/>
              </a:rPr>
              <a:t>(1996-2004)  a kilencvenes évek közepén kezdődik, amikor az Európai Unióhoz csatlakozás reális lehetőséggé válik. Elfogadják az 1989. évi minisztertanácsi rendeletet felváltó első törvényt a menedékjogról (1997. évi CXXIX. tv.). Ez eltörli a kínos földrajzi megszorítást, és ezzel a hazai hatóságok feladatává teszi  a nem-európai menekülők ügyében eljárást. Az ország a világfolyamatok részévé </a:t>
            </a:r>
            <a:r>
              <a:rPr lang="hu-HU" sz="2000" dirty="0" smtClean="0">
                <a:latin typeface="Calibri" panose="020F0502020204030204" pitchFamily="34" charset="0"/>
              </a:rPr>
              <a:t>válik </a:t>
            </a:r>
            <a:r>
              <a:rPr lang="hu-HU" sz="2000" dirty="0">
                <a:latin typeface="Calibri" panose="020F0502020204030204" pitchFamily="34" charset="0"/>
              </a:rPr>
              <a:t>s egyszeriben </a:t>
            </a:r>
            <a:r>
              <a:rPr lang="hu-HU" sz="2000" dirty="0" smtClean="0">
                <a:latin typeface="Calibri" panose="020F0502020204030204" pitchFamily="34" charset="0"/>
              </a:rPr>
              <a:t>igyekszik </a:t>
            </a:r>
            <a:r>
              <a:rPr lang="hu-HU" sz="2000" dirty="0">
                <a:latin typeface="Calibri" panose="020F0502020204030204" pitchFamily="34" charset="0"/>
              </a:rPr>
              <a:t>úgy reagálni, mint tanácsadói, a német és osztrák hatóságok: kiszorítóan, védekezve a menekülők érkezése ellen.</a:t>
            </a:r>
          </a:p>
          <a:p>
            <a:pPr indent="-360000">
              <a:lnSpc>
                <a:spcPts val="2700"/>
              </a:lnSpc>
              <a:spcBef>
                <a:spcPts val="0"/>
              </a:spcBef>
            </a:pPr>
            <a:endParaRPr lang="hu-HU" sz="2000" noProof="0" dirty="0" smtClean="0">
              <a:latin typeface="Calibri" panose="020F0502020204030204" pitchFamily="34" charset="0"/>
            </a:endParaRPr>
          </a:p>
          <a:p>
            <a:pPr indent="-360000">
              <a:lnSpc>
                <a:spcPts val="2700"/>
              </a:lnSpc>
              <a:spcBef>
                <a:spcPts val="0"/>
              </a:spcBef>
            </a:pPr>
            <a:r>
              <a:rPr lang="hu-HU" sz="2000" noProof="0" dirty="0" smtClean="0">
                <a:latin typeface="Calibri" panose="020F0502020204030204" pitchFamily="34" charset="0"/>
              </a:rPr>
              <a:t>A </a:t>
            </a:r>
            <a:r>
              <a:rPr lang="hu-HU" sz="2000" noProof="0" dirty="0">
                <a:solidFill>
                  <a:srgbClr val="C00000"/>
                </a:solidFill>
                <a:latin typeface="Calibri" panose="020F0502020204030204" pitchFamily="34" charset="0"/>
              </a:rPr>
              <a:t>negyedik korszak </a:t>
            </a:r>
            <a:r>
              <a:rPr lang="hu-HU" sz="2000" noProof="0" dirty="0">
                <a:latin typeface="Calibri" panose="020F0502020204030204" pitchFamily="34" charset="0"/>
              </a:rPr>
              <a:t>(</a:t>
            </a:r>
            <a:r>
              <a:rPr lang="hu-HU" sz="2000" noProof="0" dirty="0" smtClean="0">
                <a:latin typeface="Calibri" panose="020F0502020204030204" pitchFamily="34" charset="0"/>
              </a:rPr>
              <a:t>2004 - 2014), </a:t>
            </a:r>
            <a:r>
              <a:rPr lang="hu-HU" sz="2000" noProof="0" dirty="0">
                <a:latin typeface="Calibri" panose="020F0502020204030204" pitchFamily="34" charset="0"/>
              </a:rPr>
              <a:t>a csatlakozással </a:t>
            </a:r>
            <a:r>
              <a:rPr lang="hu-HU" sz="2000" noProof="0" dirty="0" smtClean="0">
                <a:latin typeface="Calibri" panose="020F0502020204030204" pitchFamily="34" charset="0"/>
              </a:rPr>
              <a:t>kezdődik. A </a:t>
            </a:r>
            <a:r>
              <a:rPr lang="hu-HU" sz="2000" noProof="0" dirty="0">
                <a:latin typeface="Calibri" panose="020F0502020204030204" pitchFamily="34" charset="0"/>
              </a:rPr>
              <a:t>közösségi vívmányok legfontosabb </a:t>
            </a:r>
            <a:r>
              <a:rPr lang="hu-HU" sz="2000" noProof="0" dirty="0" smtClean="0">
                <a:latin typeface="Calibri" panose="020F0502020204030204" pitchFamily="34" charset="0"/>
              </a:rPr>
              <a:t>elemeit   </a:t>
            </a:r>
            <a:r>
              <a:rPr lang="hu-HU" sz="2000" noProof="0" dirty="0">
                <a:latin typeface="Calibri" panose="020F0502020204030204" pitchFamily="34" charset="0"/>
              </a:rPr>
              <a:t>2008. január 1-jén hatályba </a:t>
            </a:r>
            <a:r>
              <a:rPr lang="hu-HU" sz="2000" noProof="0" dirty="0" smtClean="0">
                <a:latin typeface="Calibri" panose="020F0502020204030204" pitchFamily="34" charset="0"/>
              </a:rPr>
              <a:t>lépett szabályozás </a:t>
            </a:r>
            <a:r>
              <a:rPr lang="hu-HU" sz="2000" noProof="0" dirty="0">
                <a:latin typeface="Calibri" panose="020F0502020204030204" pitchFamily="34" charset="0"/>
              </a:rPr>
              <a:t>(tv. és </a:t>
            </a:r>
            <a:r>
              <a:rPr lang="hu-HU" sz="2000" noProof="0" dirty="0" smtClean="0">
                <a:latin typeface="Calibri" panose="020F0502020204030204" pitchFamily="34" charset="0"/>
              </a:rPr>
              <a:t>korm. </a:t>
            </a:r>
            <a:r>
              <a:rPr lang="hu-HU" sz="2000" noProof="0" dirty="0">
                <a:latin typeface="Calibri" panose="020F0502020204030204" pitchFamily="34" charset="0"/>
              </a:rPr>
              <a:t>rend.) </a:t>
            </a:r>
            <a:r>
              <a:rPr lang="hu-HU" sz="2000" noProof="0" dirty="0" smtClean="0">
                <a:latin typeface="Calibri" panose="020F0502020204030204" pitchFamily="34" charset="0"/>
              </a:rPr>
              <a:t> átültette. </a:t>
            </a:r>
            <a:r>
              <a:rPr lang="hu-HU" sz="2000" noProof="0" dirty="0">
                <a:latin typeface="Calibri" panose="020F0502020204030204" pitchFamily="34" charset="0"/>
              </a:rPr>
              <a:t>A dublini rendelet alkalmazása nem jelent súlyos terhet</a:t>
            </a:r>
            <a:r>
              <a:rPr lang="hu-HU" sz="2000" noProof="0" dirty="0" smtClean="0">
                <a:latin typeface="Calibri" panose="020F0502020204030204" pitchFamily="34" charset="0"/>
              </a:rPr>
              <a:t>. Az idegenrendészeti, majd a 2013 nyarán bevezetett menedékjogi őrizet emberi jogilag aggályos és nem tántorítja el az érkezőket. Az EU 2013-as menedékjogi csomagjának átültetése részben megtörtént.</a:t>
            </a:r>
            <a:endParaRPr lang="hu-HU" sz="2000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59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Magyarország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hu-HU" sz="2200" dirty="0" smtClean="0"/>
              <a:t>Az </a:t>
            </a:r>
            <a:r>
              <a:rPr lang="hu-HU" sz="2200" dirty="0" smtClean="0">
                <a:solidFill>
                  <a:srgbClr val="C00000"/>
                </a:solidFill>
              </a:rPr>
              <a:t>ötödik korszak </a:t>
            </a:r>
            <a:r>
              <a:rPr lang="hu-HU" sz="2200" dirty="0" smtClean="0"/>
              <a:t>(2015-)</a:t>
            </a:r>
          </a:p>
          <a:p>
            <a:pPr>
              <a:lnSpc>
                <a:spcPct val="150000"/>
              </a:lnSpc>
            </a:pPr>
            <a:r>
              <a:rPr lang="hu-HU" sz="2200" dirty="0" smtClean="0"/>
              <a:t>2015 során többször módosítják a Met-et, mindannyiszor </a:t>
            </a:r>
            <a:r>
              <a:rPr lang="hu-HU" sz="2200" dirty="0" smtClean="0">
                <a:solidFill>
                  <a:srgbClr val="C00000"/>
                </a:solidFill>
              </a:rPr>
              <a:t>szigorítva a szabályokat</a:t>
            </a:r>
            <a:r>
              <a:rPr lang="hu-HU" sz="2200" dirty="0" smtClean="0"/>
              <a:t>. Rövidítik az eljárási határidőket, a területen-kívüliség (tarthatatlan) fikcióján alapuló </a:t>
            </a:r>
            <a:r>
              <a:rPr lang="hu-HU" sz="2200" dirty="0" smtClean="0">
                <a:solidFill>
                  <a:srgbClr val="C00000"/>
                </a:solidFill>
              </a:rPr>
              <a:t>határ-eljárás</a:t>
            </a:r>
            <a:r>
              <a:rPr lang="hu-HU" sz="2200" dirty="0" smtClean="0"/>
              <a:t>t vezetnek be és a határon konténerekből álló tranzit-zónát hoznak létre, a </a:t>
            </a:r>
            <a:r>
              <a:rPr lang="hu-HU" sz="2200" dirty="0" smtClean="0">
                <a:solidFill>
                  <a:srgbClr val="C00000"/>
                </a:solidFill>
              </a:rPr>
              <a:t>„tömeges bevándorlás okozta válsághelyzet”</a:t>
            </a:r>
            <a:r>
              <a:rPr lang="hu-HU" sz="2200" dirty="0" smtClean="0"/>
              <a:t>-et hirdetnek ki.</a:t>
            </a:r>
            <a:br>
              <a:rPr lang="hu-HU" sz="2200" dirty="0" smtClean="0"/>
            </a:br>
            <a:r>
              <a:rPr lang="hu-HU" sz="2200" dirty="0" smtClean="0"/>
              <a:t/>
            </a:r>
            <a:br>
              <a:rPr lang="hu-HU" sz="2200" dirty="0" smtClean="0"/>
            </a:br>
            <a:r>
              <a:rPr lang="hu-HU" sz="2200" dirty="0" smtClean="0"/>
              <a:t>A magyar-szerb és a magyar-horvát határon </a:t>
            </a:r>
            <a:r>
              <a:rPr lang="hu-HU" sz="2200" dirty="0" smtClean="0">
                <a:solidFill>
                  <a:srgbClr val="C00000"/>
                </a:solidFill>
              </a:rPr>
              <a:t>pengés drótkerítést</a:t>
            </a:r>
            <a:r>
              <a:rPr lang="hu-HU" sz="2200" dirty="0" smtClean="0"/>
              <a:t> állítanak fel, </a:t>
            </a:r>
            <a:r>
              <a:rPr lang="hu-HU" sz="2200" dirty="0" smtClean="0">
                <a:solidFill>
                  <a:srgbClr val="C00000"/>
                </a:solidFill>
              </a:rPr>
              <a:t>átlépését bűncselekménnyé</a:t>
            </a:r>
            <a:r>
              <a:rPr lang="hu-HU" sz="2200" dirty="0" smtClean="0"/>
              <a:t> nyilvánítják, így akadályozva meg a menedék-kérés lehetőségét. </a:t>
            </a:r>
            <a:r>
              <a:rPr lang="hu-HU" sz="2200" dirty="0" smtClean="0">
                <a:solidFill>
                  <a:srgbClr val="C00000"/>
                </a:solidFill>
              </a:rPr>
              <a:t>Szerbiát  biztonságos harmadik ország</a:t>
            </a:r>
            <a:r>
              <a:rPr lang="hu-HU" sz="2200" dirty="0" smtClean="0"/>
              <a:t>gá, a beérkezett kérelmeket elfogadhatatlannak minősítik, a kérelmezőt rövid úton visszakisérik Szerbiába. A határtól </a:t>
            </a:r>
            <a:r>
              <a:rPr lang="hu-HU" sz="2200" dirty="0" smtClean="0">
                <a:solidFill>
                  <a:srgbClr val="C00000"/>
                </a:solidFill>
              </a:rPr>
              <a:t>8 kilométeren </a:t>
            </a:r>
            <a:r>
              <a:rPr lang="hu-HU" sz="2200" dirty="0" smtClean="0"/>
              <a:t>belül elfogottakat </a:t>
            </a:r>
            <a:r>
              <a:rPr lang="hu-HU" sz="2200" dirty="0" smtClean="0">
                <a:solidFill>
                  <a:srgbClr val="C00000"/>
                </a:solidFill>
              </a:rPr>
              <a:t>erőszakkal „átkísérik</a:t>
            </a:r>
            <a:r>
              <a:rPr lang="hu-HU" sz="2200" dirty="0" smtClean="0"/>
              <a:t>” a kerítés túloldalára.</a:t>
            </a:r>
            <a:br>
              <a:rPr lang="hu-HU" sz="2200" dirty="0" smtClean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61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49796" y="44624"/>
            <a:ext cx="7772400" cy="457200"/>
          </a:xfrm>
        </p:spPr>
        <p:txBody>
          <a:bodyPr/>
          <a:lstStyle/>
          <a:p>
            <a:r>
              <a:rPr lang="hu-HU" noProof="0" dirty="0" smtClean="0"/>
              <a:t>Az előadás-sorozat témái</a:t>
            </a: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323528" y="548680"/>
            <a:ext cx="8424936" cy="6120680"/>
          </a:xfrm>
        </p:spPr>
        <p:txBody>
          <a:bodyPr>
            <a:normAutofit fontScale="92500" lnSpcReduction="20000"/>
          </a:bodyPr>
          <a:lstStyle/>
          <a:p>
            <a:pPr fontAlgn="t"/>
            <a:endParaRPr lang="hu-HU" sz="1800" noProof="0" dirty="0" smtClean="0"/>
          </a:p>
          <a:p>
            <a:pPr fontAlgn="t"/>
            <a:r>
              <a:rPr lang="hu-HU" sz="1800" noProof="0" dirty="0" smtClean="0"/>
              <a:t>IX. 22 Nemzetközi </a:t>
            </a:r>
            <a:r>
              <a:rPr lang="hu-HU" sz="1800" noProof="0" dirty="0"/>
              <a:t>jogi alapfogalmak. Migráció és meneküléstörténet Statisztikai pillanatkép a jelenről, nagyságrendek.  </a:t>
            </a:r>
          </a:p>
          <a:p>
            <a:pPr fontAlgn="t"/>
            <a:r>
              <a:rPr lang="hu-HU" sz="1800" noProof="0" dirty="0" smtClean="0"/>
              <a:t>IX.29. Alapfogalmak</a:t>
            </a:r>
            <a:r>
              <a:rPr lang="hu-HU" sz="1800" noProof="0" dirty="0"/>
              <a:t>, meghatározások, a menekülés okai.  Miért kellene védeni a menekülteket, tartós megoldások. </a:t>
            </a:r>
          </a:p>
          <a:p>
            <a:pPr fontAlgn="t"/>
            <a:r>
              <a:rPr lang="hu-HU" sz="1800" noProof="0" dirty="0"/>
              <a:t> </a:t>
            </a:r>
            <a:r>
              <a:rPr lang="hu-HU" sz="1800" noProof="0" dirty="0" smtClean="0"/>
              <a:t>X. 6. A </a:t>
            </a:r>
            <a:r>
              <a:rPr lang="hu-HU" sz="1800" noProof="0" dirty="0"/>
              <a:t>menekültjog alapelvei, különös tekintettel a non-refoulement </a:t>
            </a:r>
            <a:r>
              <a:rPr lang="hu-HU" sz="1800" noProof="0" dirty="0" smtClean="0"/>
              <a:t>elvére</a:t>
            </a:r>
          </a:p>
          <a:p>
            <a:pPr fontAlgn="t"/>
            <a:r>
              <a:rPr lang="hu-HU" sz="1800" noProof="0" dirty="0" smtClean="0"/>
              <a:t>X.13- X20 </a:t>
            </a:r>
            <a:r>
              <a:rPr lang="hu-HU" sz="1800" noProof="0" dirty="0"/>
              <a:t>. Jól megalapozott félelem az </a:t>
            </a:r>
            <a:r>
              <a:rPr lang="hu-HU" sz="1800" noProof="0" dirty="0" smtClean="0"/>
              <a:t>üldöztetéstől. Származási ország információ</a:t>
            </a:r>
            <a:endParaRPr lang="hu-HU" sz="1800" noProof="0" dirty="0"/>
          </a:p>
          <a:p>
            <a:pPr fontAlgn="t"/>
            <a:r>
              <a:rPr lang="hu-HU" sz="1800" noProof="0" dirty="0" smtClean="0"/>
              <a:t>X.27 .  </a:t>
            </a:r>
            <a:r>
              <a:rPr lang="hu-HU" sz="1800" noProof="0" dirty="0"/>
              <a:t>Mi minősül üldöztetésnek? Ki az üldöző? Az üldöztetés öt egyezményi oka. Az (elismert) menekültek jogainak rendszere</a:t>
            </a:r>
          </a:p>
          <a:p>
            <a:pPr fontAlgn="t"/>
            <a:r>
              <a:rPr lang="hu-HU" sz="1800" noProof="0" dirty="0" smtClean="0"/>
              <a:t>XI.3 . A </a:t>
            </a:r>
            <a:r>
              <a:rPr lang="hu-HU" sz="1800" noProof="0" dirty="0"/>
              <a:t>menekült státusz megszűnése, illetve kizárás a menekültként elismerésből ("érdemtelenség a védelemre")</a:t>
            </a:r>
          </a:p>
          <a:p>
            <a:pPr fontAlgn="t"/>
            <a:r>
              <a:rPr lang="hu-HU" sz="1800" dirty="0"/>
              <a:t>XI. 10., Az  ENSZ menekültügyi Főbiztosságának a tevékenysége. Vendégek a budapesti regionális központból</a:t>
            </a:r>
          </a:p>
          <a:p>
            <a:pPr fontAlgn="t"/>
            <a:r>
              <a:rPr lang="hu-HU" sz="1800" noProof="0" dirty="0" smtClean="0"/>
              <a:t>XI. 17. Az </a:t>
            </a:r>
            <a:r>
              <a:rPr lang="hu-HU" sz="1800" noProof="0" dirty="0"/>
              <a:t>Európai Unió regionális menekültjogának kialakulása, az intézményi keretek, az acquis jogi </a:t>
            </a:r>
            <a:r>
              <a:rPr lang="hu-HU" sz="1800" noProof="0" dirty="0" smtClean="0"/>
              <a:t>alapjai. Átmeneti </a:t>
            </a:r>
            <a:r>
              <a:rPr lang="hu-HU" sz="1800" noProof="0" dirty="0"/>
              <a:t>védelem</a:t>
            </a:r>
          </a:p>
          <a:p>
            <a:pPr fontAlgn="t"/>
            <a:r>
              <a:rPr lang="hu-HU" sz="1800" noProof="0" dirty="0" smtClean="0"/>
              <a:t>XI. 24. A befogadási feltételek. A </a:t>
            </a:r>
            <a:r>
              <a:rPr lang="hu-HU" sz="1800" noProof="0" dirty="0"/>
              <a:t>menekült kérelmének elbírálásáért felelős állam kijelölése. (Dublini rendszer).</a:t>
            </a:r>
          </a:p>
          <a:p>
            <a:pPr fontAlgn="t"/>
            <a:r>
              <a:rPr lang="hu-HU" sz="1800" noProof="0" dirty="0" smtClean="0"/>
              <a:t>XII. 1. Ki </a:t>
            </a:r>
            <a:r>
              <a:rPr lang="hu-HU" sz="1800" noProof="0" dirty="0"/>
              <a:t>a menekült és a ki a kiegészítő védelemre jogosított? A 2011 évi (átdolgozott) kvalifikációs irányelv</a:t>
            </a:r>
            <a:r>
              <a:rPr lang="hu-HU" sz="1800" dirty="0"/>
              <a:t>. </a:t>
            </a:r>
            <a:r>
              <a:rPr lang="hu-HU" sz="1800" dirty="0" smtClean="0"/>
              <a:t>  -  A </a:t>
            </a:r>
            <a:r>
              <a:rPr lang="hu-HU" sz="1800" dirty="0"/>
              <a:t>menekültügyi eljárás </a:t>
            </a:r>
            <a:r>
              <a:rPr lang="hu-HU" sz="1800" dirty="0" smtClean="0"/>
              <a:t>(minimum)követelményei </a:t>
            </a:r>
            <a:r>
              <a:rPr lang="hu-HU" sz="1800" dirty="0"/>
              <a:t>az EU-ban. A 2013. évi (átdolgozott) "eljárási </a:t>
            </a:r>
            <a:r>
              <a:rPr lang="hu-HU" sz="1800" dirty="0" smtClean="0"/>
              <a:t>irányelv„ 1 rész.</a:t>
            </a:r>
            <a:endParaRPr lang="hu-HU" sz="1800" noProof="0" dirty="0"/>
          </a:p>
          <a:p>
            <a:pPr fontAlgn="t"/>
            <a:r>
              <a:rPr lang="hu-HU" sz="1800" noProof="0" dirty="0" smtClean="0"/>
              <a:t>XII. 8</a:t>
            </a:r>
            <a:r>
              <a:rPr lang="hu-HU" sz="1800" dirty="0" smtClean="0"/>
              <a:t>. Az eljárási irányelv 2. rész .  </a:t>
            </a:r>
            <a:r>
              <a:rPr lang="hu-HU" sz="1800" dirty="0" smtClean="0">
                <a:solidFill>
                  <a:srgbClr val="FF0000"/>
                </a:solidFill>
              </a:rPr>
              <a:t>-  </a:t>
            </a:r>
            <a:r>
              <a:rPr lang="hu-HU" sz="1800" noProof="0" dirty="0" smtClean="0">
                <a:solidFill>
                  <a:srgbClr val="FF0000"/>
                </a:solidFill>
              </a:rPr>
              <a:t>Menekültügyi</a:t>
            </a:r>
            <a:r>
              <a:rPr lang="hu-HU" sz="1800" noProof="0" dirty="0">
                <a:solidFill>
                  <a:srgbClr val="FF0000"/>
                </a:solidFill>
              </a:rPr>
              <a:t>, Migrációs és Integrációs Alap, </a:t>
            </a:r>
            <a:r>
              <a:rPr lang="hu-HU" sz="1800" noProof="0" dirty="0" smtClean="0">
                <a:solidFill>
                  <a:srgbClr val="FF0000"/>
                </a:solidFill>
              </a:rPr>
              <a:t>Európai Menekültügyi Hivatal.  -   </a:t>
            </a:r>
            <a:r>
              <a:rPr lang="hu-HU" sz="1800" dirty="0" smtClean="0">
                <a:solidFill>
                  <a:srgbClr val="FF0000"/>
                </a:solidFill>
              </a:rPr>
              <a:t>A </a:t>
            </a:r>
            <a:r>
              <a:rPr lang="hu-HU" sz="1800" dirty="0">
                <a:solidFill>
                  <a:srgbClr val="FF0000"/>
                </a:solidFill>
              </a:rPr>
              <a:t>nemzetközi és az európai menekültügyi rendszer jövője, a 2016. évi EU javaslatok áttekintése, a Török-EU nyilatkozat, a szolidaritás </a:t>
            </a:r>
            <a:r>
              <a:rPr lang="hu-HU" sz="1800" dirty="0" smtClean="0">
                <a:solidFill>
                  <a:srgbClr val="FF0000"/>
                </a:solidFill>
              </a:rPr>
              <a:t>(áttelepítés, áthelyezés) kérdései</a:t>
            </a:r>
            <a:r>
              <a:rPr lang="hu-HU" sz="1800" dirty="0">
                <a:solidFill>
                  <a:srgbClr val="FF0000"/>
                </a:solidFill>
              </a:rPr>
              <a:t>. </a:t>
            </a:r>
            <a:endParaRPr lang="hu-HU" sz="1800" noProof="0" dirty="0">
              <a:solidFill>
                <a:srgbClr val="FF0000"/>
              </a:solidFill>
            </a:endParaRPr>
          </a:p>
          <a:p>
            <a:pPr fontAlgn="t"/>
            <a:r>
              <a:rPr lang="hu-HU" sz="1800" noProof="0" dirty="0" smtClean="0">
                <a:solidFill>
                  <a:srgbClr val="FF0000"/>
                </a:solidFill>
              </a:rPr>
              <a:t>XII. 15. A </a:t>
            </a:r>
            <a:r>
              <a:rPr lang="hu-HU" sz="1800" noProof="0" dirty="0">
                <a:solidFill>
                  <a:srgbClr val="FF0000"/>
                </a:solidFill>
              </a:rPr>
              <a:t>magyar menekültjog néhány figyelemreméltó vonása, történet, </a:t>
            </a:r>
            <a:r>
              <a:rPr lang="hu-HU" sz="1800" noProof="0" dirty="0" smtClean="0">
                <a:solidFill>
                  <a:srgbClr val="FF0000"/>
                </a:solidFill>
              </a:rPr>
              <a:t>szerkezet</a:t>
            </a:r>
            <a:endParaRPr lang="hu-HU" sz="1400" noProof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57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SZOLIDARÍTÁS HELYETT POTYAUTASSÁG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u-HU" dirty="0"/>
              <a:t>Mindezekkel a lépésekkel Magyarország </a:t>
            </a:r>
            <a:r>
              <a:rPr lang="hu-HU" dirty="0">
                <a:solidFill>
                  <a:srgbClr val="C00000"/>
                </a:solidFill>
              </a:rPr>
              <a:t>a menedék-nyújtás feladatát más EU tagállamokra hárítja át</a:t>
            </a:r>
            <a:r>
              <a:rPr lang="hu-HU" dirty="0"/>
              <a:t>, az EU szolidaritást kifejező lépéseiben (</a:t>
            </a:r>
            <a:r>
              <a:rPr lang="hu-HU" dirty="0">
                <a:solidFill>
                  <a:srgbClr val="C00000"/>
                </a:solidFill>
              </a:rPr>
              <a:t>áthelyezés és áttelepítés) nem vesz részt</a:t>
            </a:r>
            <a:r>
              <a:rPr lang="hu-HU" dirty="0"/>
              <a:t>, sőt, az előbbinek a jogszerűségét az EU bíróságán támadta meg.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 </a:t>
            </a:r>
            <a:r>
              <a:rPr lang="hu-HU" dirty="0"/>
              <a:t>kormány politikáját a 2016. évi </a:t>
            </a:r>
            <a:r>
              <a:rPr lang="hu-HU" dirty="0">
                <a:solidFill>
                  <a:srgbClr val="C00000"/>
                </a:solidFill>
              </a:rPr>
              <a:t>népszavazáson</a:t>
            </a:r>
            <a:r>
              <a:rPr lang="hu-HU" dirty="0"/>
              <a:t> a jogosultak </a:t>
            </a:r>
            <a:r>
              <a:rPr lang="hu-HU" dirty="0" smtClean="0">
                <a:solidFill>
                  <a:srgbClr val="C00000"/>
                </a:solidFill>
              </a:rPr>
              <a:t>40,6 </a:t>
            </a:r>
            <a:r>
              <a:rPr lang="hu-HU" dirty="0">
                <a:solidFill>
                  <a:srgbClr val="C00000"/>
                </a:solidFill>
              </a:rPr>
              <a:t>százaléka támogatta </a:t>
            </a:r>
            <a:r>
              <a:rPr lang="hu-HU" dirty="0"/>
              <a:t>csupán, </a:t>
            </a:r>
            <a:r>
              <a:rPr lang="hu-HU" dirty="0" smtClean="0">
                <a:solidFill>
                  <a:srgbClr val="C00000"/>
                </a:solidFill>
              </a:rPr>
              <a:t>59,4</a:t>
            </a:r>
            <a:r>
              <a:rPr lang="hu-HU" dirty="0" smtClean="0"/>
              <a:t> </a:t>
            </a:r>
            <a:r>
              <a:rPr lang="hu-HU" dirty="0"/>
              <a:t>százaléka </a:t>
            </a:r>
            <a:r>
              <a:rPr lang="hu-HU" dirty="0" smtClean="0"/>
              <a:t>ellene </a:t>
            </a:r>
            <a:r>
              <a:rPr lang="hu-HU" dirty="0"/>
              <a:t>szavazott, érvénytelen szavazatot adott le, vagy </a:t>
            </a:r>
            <a:r>
              <a:rPr lang="hu-HU" dirty="0" smtClean="0"/>
              <a:t>távolmaradt. A népszavazás az alacsony részvételi arány miatt </a:t>
            </a:r>
            <a:r>
              <a:rPr lang="hu-HU" dirty="0" err="1" smtClean="0"/>
              <a:t>amúgyis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C00000"/>
                </a:solidFill>
              </a:rPr>
              <a:t>érvénytelen</a:t>
            </a:r>
            <a:r>
              <a:rPr lang="hu-HU" dirty="0" smtClean="0"/>
              <a:t> volt.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5429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hu-HU" dirty="0" smtClean="0"/>
              <a:t>Mit </a:t>
            </a:r>
            <a:r>
              <a:rPr lang="hu-HU" smtClean="0"/>
              <a:t>csinál </a:t>
            </a:r>
            <a:r>
              <a:rPr lang="hu-HU" smtClean="0"/>
              <a:t>2015-2016-ban </a:t>
            </a:r>
            <a:r>
              <a:rPr lang="hu-HU" dirty="0" smtClean="0"/>
              <a:t>a magyar állam a menekülteknek nyújtott védelem helyett?</a:t>
            </a:r>
            <a:endParaRPr lang="hu-HU" dirty="0"/>
          </a:p>
        </p:txBody>
      </p:sp>
      <p:sp>
        <p:nvSpPr>
          <p:cNvPr id="9" name="Lekerekített téglalap 8"/>
          <p:cNvSpPr/>
          <p:nvPr/>
        </p:nvSpPr>
        <p:spPr>
          <a:xfrm>
            <a:off x="457200" y="2035433"/>
            <a:ext cx="2088232" cy="115212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C00000"/>
                </a:solidFill>
              </a:rPr>
              <a:t>1.</a:t>
            </a:r>
          </a:p>
          <a:p>
            <a:pPr algn="ctr"/>
            <a:r>
              <a:rPr lang="hu-HU" sz="2400" b="1" dirty="0" smtClean="0">
                <a:solidFill>
                  <a:srgbClr val="C00000"/>
                </a:solidFill>
              </a:rPr>
              <a:t>TAGADÁSBAN VAN</a:t>
            </a:r>
            <a:endParaRPr lang="hu-HU" sz="2400" b="1" dirty="0">
              <a:solidFill>
                <a:srgbClr val="C00000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4896036" y="4966102"/>
            <a:ext cx="2088232" cy="115212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C00000"/>
                </a:solidFill>
              </a:rPr>
              <a:t>4.</a:t>
            </a:r>
          </a:p>
          <a:p>
            <a:pPr algn="ctr"/>
            <a:r>
              <a:rPr lang="hu-HU" sz="2400" b="1" dirty="0" smtClean="0">
                <a:solidFill>
                  <a:srgbClr val="C00000"/>
                </a:solidFill>
              </a:rPr>
              <a:t>BÜNTET</a:t>
            </a:r>
            <a:endParaRPr lang="hu-HU" sz="2400" b="1" dirty="0">
              <a:solidFill>
                <a:srgbClr val="C00000"/>
              </a:solidFill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1115616" y="3717032"/>
            <a:ext cx="2088232" cy="115212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b="1" dirty="0">
                <a:solidFill>
                  <a:srgbClr val="C00000"/>
                </a:solidFill>
              </a:rPr>
              <a:t>2</a:t>
            </a:r>
            <a:r>
              <a:rPr lang="hu-HU" sz="2400" b="1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hu-HU" sz="2400" b="1" dirty="0" smtClean="0">
                <a:solidFill>
                  <a:srgbClr val="C00000"/>
                </a:solidFill>
              </a:rPr>
              <a:t>ELRETTENT</a:t>
            </a:r>
            <a:endParaRPr lang="hu-HU" sz="2400" b="1" dirty="0">
              <a:solidFill>
                <a:srgbClr val="C00000"/>
              </a:solidFill>
            </a:endParaRPr>
          </a:p>
        </p:txBody>
      </p:sp>
      <p:sp>
        <p:nvSpPr>
          <p:cNvPr id="12" name="Lekerekített téglalap 11"/>
          <p:cNvSpPr/>
          <p:nvPr/>
        </p:nvSpPr>
        <p:spPr>
          <a:xfrm>
            <a:off x="2483768" y="4967214"/>
            <a:ext cx="2088232" cy="115212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b="1" dirty="0">
                <a:solidFill>
                  <a:srgbClr val="C00000"/>
                </a:solidFill>
              </a:rPr>
              <a:t>3</a:t>
            </a:r>
            <a:r>
              <a:rPr lang="hu-HU" sz="2400" b="1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hu-HU" sz="2400" b="1" dirty="0" smtClean="0">
                <a:solidFill>
                  <a:srgbClr val="C00000"/>
                </a:solidFill>
              </a:rPr>
              <a:t>OBSTRUÁL</a:t>
            </a:r>
            <a:endParaRPr lang="hu-HU" sz="2400" b="1" dirty="0">
              <a:solidFill>
                <a:srgbClr val="C00000"/>
              </a:solidFill>
            </a:endParaRPr>
          </a:p>
        </p:txBody>
      </p:sp>
      <p:sp>
        <p:nvSpPr>
          <p:cNvPr id="13" name="Lekerekített téglalap 12"/>
          <p:cNvSpPr/>
          <p:nvPr/>
        </p:nvSpPr>
        <p:spPr>
          <a:xfrm>
            <a:off x="6156176" y="3567338"/>
            <a:ext cx="2530623" cy="130279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C00000"/>
                </a:solidFill>
              </a:rPr>
              <a:t>5.</a:t>
            </a:r>
          </a:p>
          <a:p>
            <a:pPr algn="ctr"/>
            <a:r>
              <a:rPr lang="hu-HU" sz="2400" b="1" dirty="0" smtClean="0">
                <a:solidFill>
                  <a:srgbClr val="C00000"/>
                </a:solidFill>
              </a:rPr>
              <a:t>POTYÁZIK – NEM SZOLIDÁRIS</a:t>
            </a:r>
            <a:endParaRPr lang="hu-HU" sz="2400" b="1" dirty="0">
              <a:solidFill>
                <a:srgbClr val="C00000"/>
              </a:solidFill>
            </a:endParaRPr>
          </a:p>
        </p:txBody>
      </p:sp>
      <p:cxnSp>
        <p:nvCxnSpPr>
          <p:cNvPr id="15" name="Egyenes összekötő nyíllal 14"/>
          <p:cNvCxnSpPr>
            <a:stCxn id="5" idx="2"/>
            <a:endCxn id="9" idx="0"/>
          </p:cNvCxnSpPr>
          <p:nvPr/>
        </p:nvCxnSpPr>
        <p:spPr>
          <a:xfrm flipH="1">
            <a:off x="1501316" y="1700808"/>
            <a:ext cx="3070684" cy="334625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>
            <a:stCxn id="5" idx="2"/>
            <a:endCxn id="11" idx="0"/>
          </p:cNvCxnSpPr>
          <p:nvPr/>
        </p:nvCxnSpPr>
        <p:spPr>
          <a:xfrm flipH="1">
            <a:off x="2159732" y="1700808"/>
            <a:ext cx="2412268" cy="2016224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>
            <a:stCxn id="5" idx="2"/>
            <a:endCxn id="12" idx="0"/>
          </p:cNvCxnSpPr>
          <p:nvPr/>
        </p:nvCxnSpPr>
        <p:spPr>
          <a:xfrm flipH="1">
            <a:off x="3527884" y="1700808"/>
            <a:ext cx="1044116" cy="3266406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>
            <a:stCxn id="5" idx="2"/>
            <a:endCxn id="10" idx="0"/>
          </p:cNvCxnSpPr>
          <p:nvPr/>
        </p:nvCxnSpPr>
        <p:spPr>
          <a:xfrm>
            <a:off x="4572000" y="1700808"/>
            <a:ext cx="1368152" cy="3265294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>
            <a:stCxn id="5" idx="2"/>
          </p:cNvCxnSpPr>
          <p:nvPr/>
        </p:nvCxnSpPr>
        <p:spPr>
          <a:xfrm>
            <a:off x="4572000" y="1700808"/>
            <a:ext cx="2797251" cy="1866243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kerekített téglalap 19"/>
          <p:cNvSpPr/>
          <p:nvPr/>
        </p:nvSpPr>
        <p:spPr>
          <a:xfrm>
            <a:off x="6983910" y="1960101"/>
            <a:ext cx="2088232" cy="122746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hu-HU" sz="2400" b="1" dirty="0">
                <a:solidFill>
                  <a:srgbClr val="C00000"/>
                </a:solidFill>
              </a:rPr>
              <a:t>6.</a:t>
            </a:r>
          </a:p>
          <a:p>
            <a:pPr algn="ctr"/>
            <a:r>
              <a:rPr lang="hu-HU" sz="2400" b="1" dirty="0" smtClean="0">
                <a:solidFill>
                  <a:srgbClr val="C00000"/>
                </a:solidFill>
              </a:rPr>
              <a:t>EU ÉS  HAZAI JOGOT SÉRT</a:t>
            </a:r>
            <a:br>
              <a:rPr lang="hu-HU" sz="2400" b="1" dirty="0" smtClean="0">
                <a:solidFill>
                  <a:srgbClr val="C00000"/>
                </a:solidFill>
              </a:rPr>
            </a:br>
            <a:endParaRPr lang="hu-HU" sz="2400" b="1" dirty="0">
              <a:solidFill>
                <a:srgbClr val="C00000"/>
              </a:solidFill>
            </a:endParaRPr>
          </a:p>
        </p:txBody>
      </p:sp>
      <p:cxnSp>
        <p:nvCxnSpPr>
          <p:cNvPr id="21" name="Egyenes összekötő nyíllal 20"/>
          <p:cNvCxnSpPr>
            <a:stCxn id="5" idx="2"/>
            <a:endCxn id="20" idx="0"/>
          </p:cNvCxnSpPr>
          <p:nvPr/>
        </p:nvCxnSpPr>
        <p:spPr>
          <a:xfrm>
            <a:off x="4572000" y="1700808"/>
            <a:ext cx="3456026" cy="259293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05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9650" y="638175"/>
            <a:ext cx="7415213" cy="4248150"/>
          </a:xfrm>
        </p:spPr>
        <p:txBody>
          <a:bodyPr/>
          <a:lstStyle/>
          <a:p>
            <a:pPr>
              <a:defRPr/>
            </a:pPr>
            <a:r>
              <a:rPr lang="hu-HU" sz="4400" b="1" noProof="0" dirty="0" smtClean="0">
                <a:solidFill>
                  <a:srgbClr val="CC0000"/>
                </a:solidFill>
              </a:rPr>
              <a:t/>
            </a:r>
            <a:br>
              <a:rPr lang="hu-HU" sz="4400" b="1" noProof="0" dirty="0" smtClean="0">
                <a:solidFill>
                  <a:srgbClr val="CC0000"/>
                </a:solidFill>
              </a:rPr>
            </a:br>
            <a:r>
              <a:rPr lang="hu-HU" sz="4400" b="1" noProof="0" dirty="0" smtClean="0">
                <a:solidFill>
                  <a:srgbClr val="CC0000"/>
                </a:solidFill>
              </a:rPr>
              <a:t/>
            </a:r>
            <a:br>
              <a:rPr lang="hu-HU" sz="4400" b="1" noProof="0" dirty="0" smtClean="0">
                <a:solidFill>
                  <a:srgbClr val="CC0000"/>
                </a:solidFill>
              </a:rPr>
            </a:br>
            <a:r>
              <a:rPr lang="hu-HU" sz="4400" b="1" noProof="0" dirty="0" smtClean="0"/>
              <a:t>Köszönöm a figyelmüket!</a:t>
            </a:r>
            <a:br>
              <a:rPr lang="hu-HU" sz="4400" b="1" noProof="0" dirty="0" smtClean="0"/>
            </a:br>
            <a:r>
              <a:rPr lang="hu-HU" sz="4400" b="1" noProof="0" dirty="0" smtClean="0"/>
              <a:t/>
            </a:r>
            <a:br>
              <a:rPr lang="hu-HU" sz="4400" b="1" noProof="0" dirty="0" smtClean="0"/>
            </a:br>
            <a:r>
              <a:rPr lang="hu-HU" sz="1800" b="1" noProof="0" dirty="0" smtClean="0">
                <a:solidFill>
                  <a:schemeClr val="bg2"/>
                </a:solidFill>
              </a:rPr>
              <a:t>Nagy Boldizsár</a:t>
            </a:r>
            <a:r>
              <a:rPr lang="hu-HU" sz="1800" b="1" noProof="0" dirty="0" smtClean="0">
                <a:solidFill>
                  <a:schemeClr val="tx1"/>
                </a:solidFill>
              </a:rPr>
              <a:t/>
            </a:r>
            <a:br>
              <a:rPr lang="hu-HU" sz="1800" b="1" noProof="0" dirty="0" smtClean="0">
                <a:solidFill>
                  <a:schemeClr val="tx1"/>
                </a:solidFill>
              </a:rPr>
            </a:br>
            <a:r>
              <a:rPr lang="hu-HU" sz="1800" b="1" noProof="0" dirty="0" smtClean="0">
                <a:solidFill>
                  <a:srgbClr val="C00000"/>
                </a:solidFill>
                <a:hlinkClick r:id="rId3"/>
              </a:rPr>
              <a:t>www.nagyboldizsar.hu</a:t>
            </a:r>
            <a:r>
              <a:rPr lang="hu-HU" sz="1800" b="1" noProof="0" dirty="0" smtClean="0">
                <a:solidFill>
                  <a:schemeClr val="tx1"/>
                </a:solidFill>
              </a:rPr>
              <a:t/>
            </a:r>
            <a:br>
              <a:rPr lang="hu-HU" sz="1800" b="1" noProof="0" dirty="0" smtClean="0">
                <a:solidFill>
                  <a:schemeClr val="tx1"/>
                </a:solidFill>
              </a:rPr>
            </a:br>
            <a:r>
              <a:rPr lang="hu-HU" sz="1800" b="1" noProof="0" dirty="0" smtClean="0"/>
              <a:t>nagyboldi@ajk.elte.hu</a:t>
            </a:r>
            <a:br>
              <a:rPr lang="hu-HU" sz="1800" b="1" noProof="0" dirty="0" smtClean="0"/>
            </a:br>
            <a:r>
              <a:rPr lang="hu-HU" sz="1800" b="1" noProof="0" dirty="0" smtClean="0">
                <a:solidFill>
                  <a:srgbClr val="002060"/>
                </a:solidFill>
              </a:rPr>
              <a:t/>
            </a:r>
            <a:br>
              <a:rPr lang="hu-HU" sz="1800" b="1" noProof="0" dirty="0" smtClean="0">
                <a:solidFill>
                  <a:srgbClr val="002060"/>
                </a:solidFill>
              </a:rPr>
            </a:br>
            <a:endParaRPr lang="hu-HU" sz="1800" b="1" noProof="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78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KÉT FONTOS INTÉZMÉNY</a:t>
            </a:r>
            <a:br>
              <a:rPr lang="hu-HU" dirty="0" smtClean="0"/>
            </a:br>
            <a:r>
              <a:rPr lang="hu-HU" dirty="0" smtClean="0"/>
              <a:t>EASO, AMIF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118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dirty="0" smtClean="0">
                <a:solidFill>
                  <a:srgbClr val="C00000"/>
                </a:solidFill>
              </a:rPr>
              <a:t>EASO</a:t>
            </a:r>
          </a:p>
          <a:p>
            <a:pPr algn="ctr">
              <a:buNone/>
            </a:pPr>
            <a:r>
              <a:rPr lang="hu-HU" sz="1400" dirty="0" smtClean="0">
                <a:solidFill>
                  <a:schemeClr val="tx1"/>
                </a:solidFill>
              </a:rPr>
              <a:t>A  439/2010/EU ren</a:t>
            </a:r>
            <a:r>
              <a:rPr lang="hu-HU" sz="1400" dirty="0" smtClean="0">
                <a:solidFill>
                  <a:srgbClr val="000042"/>
                </a:solidFill>
              </a:rPr>
              <a:t>delet </a:t>
            </a:r>
            <a:r>
              <a:rPr lang="hu-HU" sz="1800" dirty="0" smtClean="0">
                <a:solidFill>
                  <a:srgbClr val="C00000"/>
                </a:solidFill>
              </a:rPr>
              <a:t>az Európai Menekültügyi Támogatási Hivatal </a:t>
            </a:r>
            <a:r>
              <a:rPr lang="hu-HU" sz="1400" dirty="0" smtClean="0">
                <a:solidFill>
                  <a:schemeClr val="tx1"/>
                </a:solidFill>
              </a:rPr>
              <a:t>létrehozásáról, OJ L 132/11</a:t>
            </a:r>
          </a:p>
          <a:p>
            <a:pPr algn="ctr">
              <a:buNone/>
            </a:pPr>
            <a:r>
              <a:rPr lang="hu-HU" sz="1400" dirty="0" smtClean="0">
                <a:solidFill>
                  <a:schemeClr val="tx1"/>
                </a:solidFill>
              </a:rPr>
              <a:t>(Máltán működik)</a:t>
            </a:r>
          </a:p>
          <a:p>
            <a:pPr algn="ctr">
              <a:buNone/>
            </a:pPr>
            <a:endParaRPr lang="hu-HU" sz="1400" dirty="0" smtClean="0"/>
          </a:p>
          <a:p>
            <a:pPr algn="ctr">
              <a:buNone/>
            </a:pPr>
            <a:r>
              <a:rPr lang="hu-HU" sz="1400" dirty="0" smtClean="0">
                <a:solidFill>
                  <a:srgbClr val="C00000"/>
                </a:solidFill>
              </a:rPr>
              <a:t>Céljai</a:t>
            </a:r>
          </a:p>
          <a:p>
            <a:r>
              <a:rPr lang="hu-HU" sz="1800" dirty="0" smtClean="0">
                <a:solidFill>
                  <a:schemeClr val="tx1"/>
                </a:solidFill>
              </a:rPr>
              <a:t>koordinálja és megerősíti a tagállamok közötti gyakorlati együttműködést, </a:t>
            </a:r>
          </a:p>
          <a:p>
            <a:r>
              <a:rPr lang="hu-HU" sz="1800" dirty="0" smtClean="0">
                <a:solidFill>
                  <a:schemeClr val="tx1"/>
                </a:solidFill>
              </a:rPr>
              <a:t> segíti a közös európai menekültügyi rendszer jobb végrehajtását</a:t>
            </a:r>
          </a:p>
          <a:p>
            <a:r>
              <a:rPr lang="hu-HU" sz="1800" dirty="0" smtClean="0">
                <a:solidFill>
                  <a:schemeClr val="tx1"/>
                </a:solidFill>
              </a:rPr>
              <a:t>operatív támogatás a különösen nagy terhelésnek  kitett tagállamnak</a:t>
            </a:r>
          </a:p>
          <a:p>
            <a:r>
              <a:rPr lang="hu-HU" sz="1800" dirty="0" smtClean="0">
                <a:solidFill>
                  <a:schemeClr val="tx1"/>
                </a:solidFill>
              </a:rPr>
              <a:t>tudományos és technikai segítség az Unió stratégia-alkotásához és a jogalkotáshoz</a:t>
            </a:r>
          </a:p>
          <a:p>
            <a:pPr algn="ctr">
              <a:buNone/>
            </a:pPr>
            <a:endParaRPr lang="hu-HU" sz="1400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smtClean="0">
                <a:solidFill>
                  <a:srgbClr val="C00000"/>
                </a:solidFill>
              </a:rPr>
              <a:t>Menekültügyi, Migrációs és Integrációs Alap</a:t>
            </a:r>
            <a:r>
              <a:rPr lang="hu-HU" b="1" dirty="0" smtClean="0">
                <a:solidFill>
                  <a:schemeClr val="tx1"/>
                </a:solidFill>
              </a:rPr>
              <a:t> </a:t>
            </a:r>
          </a:p>
          <a:p>
            <a:r>
              <a:rPr lang="hu-HU" sz="1200" dirty="0" smtClean="0">
                <a:solidFill>
                  <a:schemeClr val="tx1"/>
                </a:solidFill>
              </a:rPr>
              <a:t>AZ EURÓPAI PARLAMENT ÉS A TANÁCS 516/2014/EU RENDELETE OJ L 150/168</a:t>
            </a:r>
          </a:p>
          <a:p>
            <a:endParaRPr lang="hu-HU" sz="1800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2014-2020 (hét év )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rgbClr val="C00000"/>
                </a:solidFill>
              </a:rPr>
              <a:t>3 137 </a:t>
            </a:r>
            <a:r>
              <a:rPr lang="hu-HU" dirty="0" smtClean="0">
                <a:solidFill>
                  <a:schemeClr val="tx1"/>
                </a:solidFill>
              </a:rPr>
              <a:t>millió euró</a:t>
            </a:r>
          </a:p>
          <a:p>
            <a:endParaRPr lang="hu-HU" dirty="0" smtClean="0">
              <a:solidFill>
                <a:schemeClr val="tx1"/>
              </a:solidFill>
            </a:endParaRP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 Ebből </a:t>
            </a:r>
            <a:r>
              <a:rPr lang="hu-HU" dirty="0" smtClean="0">
                <a:solidFill>
                  <a:srgbClr val="C00000"/>
                </a:solidFill>
              </a:rPr>
              <a:t>2 752</a:t>
            </a:r>
            <a:r>
              <a:rPr lang="hu-HU" dirty="0" smtClean="0">
                <a:solidFill>
                  <a:schemeClr val="tx1"/>
                </a:solidFill>
              </a:rPr>
              <a:t> millió a nemzeti programokra a többi közösségi akciókra </a:t>
            </a:r>
            <a:endParaRPr lang="hu-HU" sz="1800" dirty="0" smtClean="0">
              <a:solidFill>
                <a:schemeClr val="tx1"/>
              </a:solidFill>
            </a:endParaRPr>
          </a:p>
          <a:p>
            <a:pPr lvl="1"/>
            <a:endParaRPr lang="hu-HU" dirty="0" smtClean="0">
              <a:solidFill>
                <a:schemeClr val="tx1"/>
              </a:solidFill>
            </a:endParaRP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A magyar tervekre ld.</a:t>
            </a:r>
          </a:p>
          <a:p>
            <a:pPr lvl="1"/>
            <a:r>
              <a:rPr lang="hu-HU" sz="1600" dirty="0" smtClean="0">
                <a:solidFill>
                  <a:schemeClr val="tx1"/>
                </a:solidFill>
                <a:hlinkClick r:id="rId3"/>
              </a:rPr>
              <a:t>http://belugyialapok.hu/alapok/sites/default/files/MMIA_.pdf</a:t>
            </a:r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Két fontos intézmény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Annus horribilis: 2015 </a:t>
            </a:r>
            <a:br>
              <a:rPr lang="hu-HU" dirty="0" smtClean="0"/>
            </a:br>
            <a:r>
              <a:rPr lang="hu-HU" dirty="0" smtClean="0"/>
              <a:t>(és 2016?)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366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9916" y="148360"/>
            <a:ext cx="8229600" cy="439718"/>
          </a:xfrm>
        </p:spPr>
        <p:txBody>
          <a:bodyPr/>
          <a:lstStyle/>
          <a:p>
            <a:r>
              <a:rPr lang="hu-HU" sz="2000" noProof="0" dirty="0" smtClean="0"/>
              <a:t>A 2015-2016-os  „válság”</a:t>
            </a:r>
            <a:endParaRPr lang="en-GB" sz="2000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1538" y="588078"/>
            <a:ext cx="8229600" cy="6009274"/>
          </a:xfrm>
        </p:spPr>
        <p:txBody>
          <a:bodyPr>
            <a:normAutofit fontScale="77500" lnSpcReduction="20000"/>
          </a:bodyPr>
          <a:lstStyle/>
          <a:p>
            <a:r>
              <a:rPr lang="hu-HU" sz="2900" noProof="0" dirty="0" smtClean="0">
                <a:solidFill>
                  <a:srgbClr val="C00000"/>
                </a:solidFill>
              </a:rPr>
              <a:t>Tervezési hiba</a:t>
            </a:r>
            <a:r>
              <a:rPr lang="en-GB" sz="2900" noProof="0" dirty="0" smtClean="0"/>
              <a:t>: Dublin</a:t>
            </a:r>
            <a:r>
              <a:rPr lang="hu-HU" sz="2900" noProof="0" dirty="0" smtClean="0"/>
              <a:t>csald és vízum/tartózkodási engedély után a külső határ </a:t>
            </a:r>
            <a:r>
              <a:rPr lang="en-GB" sz="2900" noProof="0" dirty="0" smtClean="0"/>
              <a:t>        </a:t>
            </a:r>
            <a:r>
              <a:rPr lang="hu-HU" sz="2900" noProof="0" dirty="0" smtClean="0"/>
              <a:t> A külső határon fekvő államokba különösen nagyszámú kérelmező érkezett           Görögország  nem teljesít </a:t>
            </a:r>
            <a:r>
              <a:rPr lang="en-GB" sz="2900" noProof="0" dirty="0" smtClean="0"/>
              <a:t>2011</a:t>
            </a:r>
            <a:r>
              <a:rPr lang="hu-HU" sz="2900" noProof="0" dirty="0" smtClean="0"/>
              <a:t> óta. Magyarország, Horvátország, Szlovénia  és </a:t>
            </a:r>
            <a:r>
              <a:rPr lang="hu-HU" sz="2900" noProof="0" dirty="0" err="1" smtClean="0"/>
              <a:t>Asztria</a:t>
            </a:r>
            <a:r>
              <a:rPr lang="hu-HU" sz="2900" noProof="0" dirty="0" smtClean="0"/>
              <a:t> 2015-ben.</a:t>
            </a:r>
            <a:endParaRPr lang="en-GB" sz="2900" noProof="0" dirty="0" smtClean="0"/>
          </a:p>
          <a:p>
            <a:r>
              <a:rPr lang="hu-HU" sz="2800" dirty="0">
                <a:solidFill>
                  <a:srgbClr val="C00000"/>
                </a:solidFill>
              </a:rPr>
              <a:t>(Első) kérelmek </a:t>
            </a:r>
            <a:r>
              <a:rPr lang="hu-HU" sz="2800" dirty="0"/>
              <a:t>, EU 27 ill. 28 + Izland, Liechtenstein, Norvégia és Svájc:</a:t>
            </a:r>
          </a:p>
          <a:p>
            <a:endParaRPr lang="en-GB" noProof="0" dirty="0" smtClean="0"/>
          </a:p>
          <a:p>
            <a:endParaRPr lang="en-GB" noProof="0" dirty="0" smtClean="0"/>
          </a:p>
          <a:p>
            <a:endParaRPr lang="en-GB" noProof="0" dirty="0" smtClean="0"/>
          </a:p>
          <a:p>
            <a:endParaRPr lang="en-GB" noProof="0" dirty="0" smtClean="0"/>
          </a:p>
          <a:p>
            <a:endParaRPr lang="en-GB" noProof="0" dirty="0" smtClean="0"/>
          </a:p>
          <a:p>
            <a:r>
              <a:rPr lang="en-GB" sz="2900" noProof="0" dirty="0" smtClean="0"/>
              <a:t>	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sz="2900" noProof="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2900" noProof="0" dirty="0" smtClean="0">
                <a:solidFill>
                  <a:srgbClr val="C00000"/>
                </a:solidFill>
              </a:rPr>
              <a:t>Egyenlőtlen eloszlás </a:t>
            </a:r>
            <a:r>
              <a:rPr lang="en-GB" sz="2900" noProof="0" dirty="0" smtClean="0">
                <a:solidFill>
                  <a:srgbClr val="C00000"/>
                </a:solidFill>
              </a:rPr>
              <a:t> </a:t>
            </a:r>
            <a:r>
              <a:rPr lang="hu-HU" sz="2900" noProof="0" dirty="0" smtClean="0">
                <a:solidFill>
                  <a:schemeClr val="tx1"/>
                </a:solidFill>
              </a:rPr>
              <a:t>(2</a:t>
            </a:r>
            <a:r>
              <a:rPr lang="en-GB" sz="2900" noProof="0" dirty="0" smtClean="0">
                <a:solidFill>
                  <a:schemeClr val="tx1"/>
                </a:solidFill>
              </a:rPr>
              <a:t>0</a:t>
            </a:r>
            <a:r>
              <a:rPr lang="en-GB" sz="2900" noProof="0" dirty="0" smtClean="0"/>
              <a:t>15: </a:t>
            </a:r>
            <a:r>
              <a:rPr lang="hu-HU" sz="2900" dirty="0" smtClean="0"/>
              <a:t>Németország</a:t>
            </a:r>
            <a:r>
              <a:rPr lang="en-GB" sz="2900" noProof="0" dirty="0" smtClean="0"/>
              <a:t>: 476,620, S</a:t>
            </a:r>
            <a:r>
              <a:rPr lang="hu-HU" sz="2900" noProof="0" dirty="0" err="1" smtClean="0"/>
              <a:t>védország</a:t>
            </a:r>
            <a:r>
              <a:rPr lang="hu-HU" sz="2900" dirty="0"/>
              <a:t>:</a:t>
            </a:r>
            <a:r>
              <a:rPr lang="en-GB" sz="2900" noProof="0" dirty="0" smtClean="0"/>
              <a:t> 162,550, </a:t>
            </a:r>
            <a:r>
              <a:rPr lang="en-GB" sz="2900" noProof="0" dirty="0" err="1" smtClean="0"/>
              <a:t>Aus</a:t>
            </a:r>
            <a:r>
              <a:rPr lang="hu-HU" sz="2900" noProof="0" dirty="0" smtClean="0"/>
              <a:t>z</a:t>
            </a:r>
            <a:r>
              <a:rPr lang="en-GB" sz="2900" noProof="0" dirty="0" err="1" smtClean="0"/>
              <a:t>tria</a:t>
            </a:r>
            <a:r>
              <a:rPr lang="en-GB" sz="2900" noProof="0" dirty="0" smtClean="0"/>
              <a:t>: 89,675 &lt;</a:t>
            </a:r>
            <a:r>
              <a:rPr lang="en-GB" sz="2900" dirty="0" smtClean="0">
                <a:sym typeface="Wingdings" panose="05000000000000000000" pitchFamily="2" charset="2"/>
              </a:rPr>
              <a:t>--</a:t>
            </a:r>
            <a:r>
              <a:rPr lang="en-GB" sz="2900" noProof="0" dirty="0" smtClean="0">
                <a:sym typeface="Wingdings" panose="05000000000000000000" pitchFamily="2" charset="2"/>
              </a:rPr>
              <a:t>&gt;</a:t>
            </a:r>
            <a:r>
              <a:rPr lang="en-GB" sz="2900" noProof="0" dirty="0" smtClean="0"/>
              <a:t> </a:t>
            </a:r>
            <a:r>
              <a:rPr lang="hu-HU" sz="2900" dirty="0" smtClean="0"/>
              <a:t>Egyesült Királyság</a:t>
            </a:r>
            <a:r>
              <a:rPr lang="en-GB" sz="2900" noProof="0" dirty="0" smtClean="0"/>
              <a:t>: 41,100, </a:t>
            </a:r>
            <a:r>
              <a:rPr lang="hu-HU" sz="2900" noProof="0" dirty="0" smtClean="0"/>
              <a:t>Lengyelország</a:t>
            </a:r>
            <a:r>
              <a:rPr lang="en-GB" sz="2900" dirty="0" smtClean="0"/>
              <a:t>:</a:t>
            </a:r>
            <a:r>
              <a:rPr lang="en-GB" sz="2900" noProof="0" dirty="0" smtClean="0"/>
              <a:t>11,400, Spa</a:t>
            </a:r>
            <a:r>
              <a:rPr lang="hu-HU" sz="2900" noProof="0" dirty="0" err="1" smtClean="0"/>
              <a:t>nyolország</a:t>
            </a:r>
            <a:r>
              <a:rPr lang="en-GB" sz="2900" noProof="0" dirty="0" smtClean="0"/>
              <a:t>: 14,600)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3200" dirty="0"/>
              <a:t>Sok </a:t>
            </a:r>
            <a:r>
              <a:rPr lang="hu-HU" sz="3200" dirty="0">
                <a:solidFill>
                  <a:srgbClr val="C00000"/>
                </a:solidFill>
              </a:rPr>
              <a:t>kevéssé megalapozott </a:t>
            </a:r>
            <a:r>
              <a:rPr lang="hu-HU" sz="3200" dirty="0"/>
              <a:t>kérelem (</a:t>
            </a:r>
            <a:r>
              <a:rPr lang="hu-HU" sz="3200" dirty="0" err="1"/>
              <a:t>Serbia</a:t>
            </a:r>
            <a:r>
              <a:rPr lang="hu-HU" sz="3200" dirty="0"/>
              <a:t>, Kosovo, </a:t>
            </a:r>
            <a:r>
              <a:rPr lang="hu-HU" sz="3200" dirty="0" err="1"/>
              <a:t>BiH</a:t>
            </a:r>
            <a:r>
              <a:rPr lang="hu-HU" sz="3200" dirty="0"/>
              <a:t>, etc.)</a:t>
            </a:r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2555776" y="1005483"/>
            <a:ext cx="576064" cy="2231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6156176" y="1268760"/>
            <a:ext cx="648072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92072"/>
              </p:ext>
            </p:extLst>
          </p:nvPr>
        </p:nvGraphicFramePr>
        <p:xfrm>
          <a:off x="827584" y="2619319"/>
          <a:ext cx="7043429" cy="1589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3319"/>
                <a:gridCol w="1156356"/>
                <a:gridCol w="1080120"/>
                <a:gridCol w="1296144"/>
                <a:gridCol w="2232586"/>
                <a:gridCol w="104904"/>
              </a:tblGrid>
              <a:tr h="529878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2013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2014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2015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2016 until last available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29878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EU </a:t>
                      </a:r>
                      <a:r>
                        <a:rPr lang="en-GB" sz="1600" b="1" dirty="0" smtClean="0">
                          <a:effectLst/>
                        </a:rPr>
                        <a:t>27/28+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431,090 </a:t>
                      </a:r>
                      <a:endParaRPr lang="hu-H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626,960 </a:t>
                      </a:r>
                      <a:endParaRPr lang="hu-H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1,321,600 </a:t>
                      </a:r>
                      <a:endParaRPr lang="hu-H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 1</a:t>
                      </a:r>
                      <a:r>
                        <a:rPr lang="hu-HU" sz="1600" b="1" dirty="0" smtClean="0">
                          <a:effectLst/>
                        </a:rPr>
                        <a:t>,</a:t>
                      </a:r>
                      <a:r>
                        <a:rPr lang="en-GB" sz="1600" b="1" dirty="0" smtClean="0">
                          <a:effectLst/>
                        </a:rPr>
                        <a:t>093</a:t>
                      </a:r>
                      <a:r>
                        <a:rPr lang="hu-HU" sz="1600" b="1" dirty="0" smtClean="0">
                          <a:effectLst/>
                        </a:rPr>
                        <a:t>,</a:t>
                      </a:r>
                      <a:r>
                        <a:rPr lang="en-GB" sz="1600" b="1" dirty="0" smtClean="0">
                          <a:effectLst/>
                        </a:rPr>
                        <a:t>729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</a:rPr>
                        <a:t> 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29878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Hungary </a:t>
                      </a:r>
                      <a:endParaRPr lang="hu-H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18,895 </a:t>
                      </a:r>
                      <a:endParaRPr lang="hu-H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42,775 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177,135 </a:t>
                      </a:r>
                      <a:endParaRPr lang="hu-H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</a:rPr>
                        <a:t>28,075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 flipV="1">
            <a:off x="354799" y="3382012"/>
            <a:ext cx="1020683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64764" y="4389563"/>
            <a:ext cx="8093326" cy="271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en-GB" altLang="hu-HU" sz="800" b="0" i="0" u="none" strike="noStrike" cap="none" normalizeH="0" baseline="30000" dirty="0" smtClean="0">
                <a:ln>
                  <a:noFill/>
                </a:ln>
                <a:solidFill>
                  <a:srgbClr val="2E74B5"/>
                </a:solidFill>
                <a:effectLst/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  <a:hlinkClick r:id="rId3"/>
              </a:rPr>
              <a:t>[</a:t>
            </a:r>
            <a:r>
              <a:rPr kumimoji="0" lang="en-GB" altLang="hu-HU" sz="800" b="0" i="0" u="none" strike="noStrike" cap="none" normalizeH="0" baseline="30000" dirty="0" smtClean="0" bmk="">
                <a:ln>
                  <a:noFill/>
                </a:ln>
                <a:solidFill>
                  <a:srgbClr val="2E74B5"/>
                </a:solidFill>
                <a:effectLst/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  <a:hlinkClick r:id="rId3"/>
              </a:rPr>
              <a:t>1]</a:t>
            </a:r>
            <a:r>
              <a:rPr kumimoji="0" lang="en-GB" altLang="hu-HU" sz="8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End of </a:t>
            </a:r>
            <a:r>
              <a:rPr lang="hu-HU" altLang="hu-HU" sz="800" b="0" dirty="0" err="1" smtClean="0">
                <a:solidFill>
                  <a:srgbClr val="2E74B5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October</a:t>
            </a:r>
            <a:r>
              <a:rPr lang="hu-HU" altLang="hu-HU" sz="800" b="0" dirty="0" smtClean="0">
                <a:solidFill>
                  <a:srgbClr val="2E74B5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kumimoji="0" lang="en-GB" altLang="hu-HU" sz="8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for EU 28+, end </a:t>
            </a:r>
            <a:r>
              <a:rPr lang="hu-HU" altLang="hu-HU" sz="800" b="0" dirty="0" err="1" smtClean="0">
                <a:solidFill>
                  <a:srgbClr val="2E74B5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also</a:t>
            </a:r>
            <a:r>
              <a:rPr lang="hu-HU" altLang="hu-HU" sz="800" b="0" dirty="0" smtClean="0">
                <a:solidFill>
                  <a:srgbClr val="2E74B5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kumimoji="0" lang="en-GB" altLang="hu-HU" sz="8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for Hungary. Cumulated figures.EU data from</a:t>
            </a:r>
            <a:r>
              <a:rPr kumimoji="0" lang="hu-HU" altLang="hu-HU" sz="8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EASO </a:t>
            </a:r>
            <a:r>
              <a:rPr kumimoji="0" lang="hu-HU" altLang="hu-HU" sz="800" b="0" i="0" u="none" strike="noStrike" cap="none" normalizeH="0" baseline="0" dirty="0" err="1" smtClean="0">
                <a:ln>
                  <a:noFill/>
                </a:ln>
                <a:solidFill>
                  <a:srgbClr val="2E74B5"/>
                </a:solidFill>
                <a:effectLst/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Latest</a:t>
            </a:r>
            <a:r>
              <a:rPr kumimoji="0" lang="hu-HU" altLang="hu-HU" sz="8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kumimoji="0" lang="hu-HU" altLang="hu-HU" sz="800" b="0" i="0" u="none" strike="noStrike" cap="none" normalizeH="0" baseline="0" dirty="0" err="1" smtClean="0">
                <a:ln>
                  <a:noFill/>
                </a:ln>
                <a:solidFill>
                  <a:srgbClr val="2E74B5"/>
                </a:solidFill>
                <a:effectLst/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Asylum</a:t>
            </a:r>
            <a:r>
              <a:rPr kumimoji="0" lang="hu-HU" altLang="hu-HU" sz="8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kumimoji="0" lang="hu-HU" altLang="hu-HU" sz="800" b="0" i="0" u="none" strike="noStrike" cap="none" normalizeH="0" baseline="0" dirty="0" err="1" smtClean="0">
                <a:ln>
                  <a:noFill/>
                </a:ln>
                <a:solidFill>
                  <a:srgbClr val="2E74B5"/>
                </a:solidFill>
                <a:effectLst/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trends</a:t>
            </a:r>
            <a:r>
              <a:rPr kumimoji="0" lang="hu-HU" altLang="hu-HU" sz="8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, 2016 </a:t>
            </a:r>
            <a:r>
              <a:rPr kumimoji="0" lang="hu-HU" altLang="hu-HU" sz="800" b="0" i="0" u="none" strike="noStrike" cap="none" normalizeH="0" baseline="0" dirty="0" err="1" smtClean="0">
                <a:ln>
                  <a:noFill/>
                </a:ln>
                <a:solidFill>
                  <a:srgbClr val="2E74B5"/>
                </a:solidFill>
                <a:effectLst/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October</a:t>
            </a:r>
            <a:r>
              <a:rPr kumimoji="0" lang="hu-HU" altLang="hu-HU" sz="8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, </a:t>
            </a:r>
            <a:r>
              <a:rPr kumimoji="0" lang="en-GB" altLang="hu-HU" sz="8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GB" altLang="hu-HU" sz="800" b="0" dirty="0">
                <a:solidFill>
                  <a:srgbClr val="2E74B5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  <a:hlinkClick r:id="rId4"/>
              </a:rPr>
              <a:t>https://</a:t>
            </a:r>
            <a:r>
              <a:rPr lang="en-GB" altLang="hu-HU" sz="800" b="0" dirty="0" smtClean="0">
                <a:solidFill>
                  <a:srgbClr val="2E74B5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  <a:hlinkClick r:id="rId4"/>
              </a:rPr>
              <a:t>www.easo.europa.eu/sites/default/files/Oct16%20-Latest%20Asylum%20Trends%20.pd</a:t>
            </a:r>
            <a:r>
              <a:rPr lang="hu-HU" altLang="hu-HU" sz="800" b="0" dirty="0" smtClean="0">
                <a:solidFill>
                  <a:srgbClr val="2E74B5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GB" altLang="hu-HU" sz="800" b="0" dirty="0" err="1" smtClean="0">
                <a:solidFill>
                  <a:srgbClr val="2E74B5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fHungarian</a:t>
            </a:r>
            <a:r>
              <a:rPr lang="en-GB" altLang="hu-HU" sz="800" b="0" dirty="0" smtClean="0">
                <a:solidFill>
                  <a:srgbClr val="2E74B5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kumimoji="0" lang="en-GB" altLang="hu-HU" sz="8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data from Office of Migration and Nationality</a:t>
            </a:r>
            <a:endParaRPr kumimoji="0" lang="en-GB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7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 err="1" smtClean="0"/>
              <a:t>Orvosl</a:t>
            </a:r>
            <a:r>
              <a:rPr lang="hu-HU" dirty="0" err="1" smtClean="0"/>
              <a:t>ási</a:t>
            </a:r>
            <a:r>
              <a:rPr lang="hu-HU" dirty="0" smtClean="0"/>
              <a:t> kísérletek  - EU szint</a:t>
            </a:r>
            <a:endParaRPr lang="en-GB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59152"/>
          </a:xfrm>
        </p:spPr>
        <p:txBody>
          <a:bodyPr>
            <a:normAutofit fontScale="70000" lnSpcReduction="20000"/>
          </a:bodyPr>
          <a:lstStyle/>
          <a:p>
            <a:r>
              <a:rPr lang="hu-HU" noProof="0" dirty="0" smtClean="0">
                <a:solidFill>
                  <a:srgbClr val="C00000"/>
                </a:solidFill>
              </a:rPr>
              <a:t>Áthelyezés (</a:t>
            </a:r>
            <a:r>
              <a:rPr lang="en-GB" noProof="0" dirty="0" smtClean="0">
                <a:solidFill>
                  <a:srgbClr val="C00000"/>
                </a:solidFill>
              </a:rPr>
              <a:t>Relocation</a:t>
            </a:r>
            <a:r>
              <a:rPr lang="hu-HU" noProof="0" dirty="0" smtClean="0">
                <a:solidFill>
                  <a:srgbClr val="C00000"/>
                </a:solidFill>
              </a:rPr>
              <a:t>)</a:t>
            </a:r>
            <a:r>
              <a:rPr lang="en-GB" noProof="0" dirty="0" smtClean="0"/>
              <a:t>: </a:t>
            </a:r>
            <a:endParaRPr lang="hu-HU" dirty="0"/>
          </a:p>
          <a:p>
            <a:r>
              <a:rPr lang="hu-HU" dirty="0" smtClean="0"/>
              <a:t>„ </a:t>
            </a:r>
            <a:r>
              <a:rPr lang="hu-HU" dirty="0"/>
              <a:t>egyértelműen nemzetközi védelemre szoruló </a:t>
            </a:r>
            <a:r>
              <a:rPr lang="hu-HU" dirty="0" smtClean="0"/>
              <a:t>személyek” szétosztása az EU-n belül. Ilyenek azok, akiknek az elismerési aránya a legutóbbi negyedévben 75%-os vagy afeletti.</a:t>
            </a:r>
            <a:r>
              <a:rPr lang="en-GB" noProof="0" dirty="0" smtClean="0"/>
              <a:t> (</a:t>
            </a:r>
            <a:r>
              <a:rPr lang="hu-HU" noProof="0" dirty="0" smtClean="0"/>
              <a:t>Szírek, irakiak Eritreaiak)</a:t>
            </a:r>
            <a:endParaRPr lang="en-GB" noProof="0" dirty="0" smtClean="0"/>
          </a:p>
          <a:p>
            <a:r>
              <a:rPr lang="en-GB" noProof="0" dirty="0" smtClean="0"/>
              <a:t>	2 </a:t>
            </a:r>
            <a:r>
              <a:rPr lang="hu-HU" noProof="0" dirty="0" smtClean="0"/>
              <a:t>határozat</a:t>
            </a:r>
            <a:r>
              <a:rPr lang="en-GB" noProof="0" dirty="0" smtClean="0"/>
              <a:t>:</a:t>
            </a:r>
            <a:endParaRPr lang="en-GB" noProof="0" dirty="0" smtClean="0"/>
          </a:p>
          <a:p>
            <a:r>
              <a:rPr lang="en-GB" noProof="0" dirty="0" smtClean="0"/>
              <a:t>		COUNCIL DECISION (EU) 2015/1523 of </a:t>
            </a:r>
            <a:r>
              <a:rPr lang="en-GB" noProof="0" dirty="0" smtClean="0">
                <a:solidFill>
                  <a:srgbClr val="C00000"/>
                </a:solidFill>
              </a:rPr>
              <a:t>14 September </a:t>
            </a:r>
            <a:r>
              <a:rPr lang="en-GB" noProof="0" dirty="0" smtClean="0"/>
              <a:t>2015 </a:t>
            </a:r>
          </a:p>
          <a:p>
            <a:r>
              <a:rPr lang="en-GB" noProof="0" dirty="0" smtClean="0"/>
              <a:t>		40 000 persons  </a:t>
            </a:r>
            <a:r>
              <a:rPr lang="en-GB" noProof="0" dirty="0" smtClean="0">
                <a:solidFill>
                  <a:srgbClr val="C00000"/>
                </a:solidFill>
              </a:rPr>
              <a:t>24,000 from Italy, 16,000 from Greece</a:t>
            </a:r>
          </a:p>
          <a:p>
            <a:r>
              <a:rPr lang="en-GB" noProof="0" dirty="0" smtClean="0"/>
              <a:t>		COUNCIL DECISION (EU) 2015/1601 of </a:t>
            </a:r>
            <a:r>
              <a:rPr lang="en-GB" noProof="0" dirty="0" smtClean="0">
                <a:solidFill>
                  <a:srgbClr val="C00000"/>
                </a:solidFill>
              </a:rPr>
              <a:t>22 September 		</a:t>
            </a:r>
            <a:r>
              <a:rPr lang="en-GB" noProof="0" dirty="0" smtClean="0"/>
              <a:t>2015</a:t>
            </a:r>
          </a:p>
          <a:p>
            <a:r>
              <a:rPr lang="en-GB" noProof="0" dirty="0" smtClean="0"/>
              <a:t>		</a:t>
            </a:r>
            <a:r>
              <a:rPr lang="en-GB" noProof="0" dirty="0" smtClean="0">
                <a:solidFill>
                  <a:srgbClr val="C00000"/>
                </a:solidFill>
              </a:rPr>
              <a:t>120 000 </a:t>
            </a:r>
            <a:r>
              <a:rPr lang="en-GB" noProof="0" dirty="0" smtClean="0"/>
              <a:t>persons  First year: </a:t>
            </a:r>
            <a:r>
              <a:rPr lang="en-GB" noProof="0" dirty="0" smtClean="0">
                <a:solidFill>
                  <a:srgbClr val="C00000"/>
                </a:solidFill>
              </a:rPr>
              <a:t>15,600 from Italy and 50,400 		from Greece</a:t>
            </a:r>
            <a:r>
              <a:rPr lang="en-GB" noProof="0" dirty="0" smtClean="0"/>
              <a:t>  Second year: 54,000 either form the same two 		or from elsewhere.</a:t>
            </a:r>
          </a:p>
          <a:p>
            <a:endParaRPr lang="en-GB" noProof="0" dirty="0" smtClean="0"/>
          </a:p>
          <a:p>
            <a:r>
              <a:rPr lang="en-GB" noProof="0" dirty="0" smtClean="0"/>
              <a:t> </a:t>
            </a:r>
            <a:r>
              <a:rPr lang="hu-HU" noProof="0" dirty="0" smtClean="0"/>
              <a:t>Nem helyeznek át Dániába, az Egyesült Királyságba és értelemszerűen Görögországba és </a:t>
            </a:r>
            <a:r>
              <a:rPr lang="hu-HU" dirty="0" smtClean="0"/>
              <a:t>O</a:t>
            </a:r>
            <a:r>
              <a:rPr lang="hu-HU" noProof="0" dirty="0" err="1" smtClean="0"/>
              <a:t>laszországba</a:t>
            </a:r>
            <a:r>
              <a:rPr lang="hu-HU" noProof="0" dirty="0" smtClean="0"/>
              <a:t> </a:t>
            </a:r>
            <a:r>
              <a:rPr lang="en-GB" noProof="0" dirty="0" smtClean="0"/>
              <a:t>– 23 </a:t>
            </a:r>
            <a:r>
              <a:rPr lang="hu-HU" noProof="0" dirty="0" smtClean="0"/>
              <a:t>tagállamba kerül a 40 + 120 ezer kérelmező. Izland nem vesz részt az áthelyezésben, Írország Norvégia és Svájc azonban önként vállalt kvótát</a:t>
            </a:r>
            <a:endParaRPr lang="en-GB" noProof="0" dirty="0" smtClean="0"/>
          </a:p>
          <a:p>
            <a:endParaRPr lang="en-GB" noProof="0" dirty="0" smtClean="0"/>
          </a:p>
          <a:p>
            <a:r>
              <a:rPr lang="hu-HU" noProof="0" dirty="0" smtClean="0"/>
              <a:t>Az áthelyezés célországa 1,8 millió forintot (6000 eurót) kap minden áthelyezett személy után</a:t>
            </a:r>
            <a:endParaRPr lang="en-GB" noProof="0" dirty="0" smtClean="0"/>
          </a:p>
          <a:p>
            <a:endParaRPr lang="en-GB" noProof="0" dirty="0" smtClean="0"/>
          </a:p>
          <a:p>
            <a:r>
              <a:rPr lang="hu-HU" noProof="0" dirty="0" smtClean="0"/>
              <a:t>Görögországnak és Olaszországnak a könnyítésért cserébe a „normális” dublini üzemeléshez visszavezető </a:t>
            </a:r>
            <a:r>
              <a:rPr lang="hu-HU" noProof="0" dirty="0" err="1" smtClean="0"/>
              <a:t>utitervet</a:t>
            </a:r>
            <a:r>
              <a:rPr lang="hu-HU" noProof="0" dirty="0" smtClean="0"/>
              <a:t> kellett kidolgoznia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300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Bizottság javaslatai a megoldásra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lnSpc>
                <a:spcPct val="120000"/>
              </a:lnSpc>
            </a:pPr>
            <a:r>
              <a:rPr lang="hu-HU" b="1" dirty="0" smtClean="0">
                <a:solidFill>
                  <a:srgbClr val="C00000"/>
                </a:solidFill>
              </a:rPr>
              <a:t>Új menedékjogi csomag, 2016 tavasz és nyár</a:t>
            </a:r>
          </a:p>
          <a:p>
            <a:pPr>
              <a:lnSpc>
                <a:spcPct val="120000"/>
              </a:lnSpc>
            </a:pPr>
            <a:r>
              <a:rPr lang="hu-HU" i="1" dirty="0" smtClean="0"/>
              <a:t>Prioritások </a:t>
            </a:r>
            <a:endParaRPr lang="hu-HU" dirty="0"/>
          </a:p>
          <a:p>
            <a:pPr>
              <a:lnSpc>
                <a:spcPct val="120000"/>
              </a:lnSpc>
            </a:pPr>
            <a:r>
              <a:rPr lang="hu-HU" dirty="0" smtClean="0"/>
              <a:t>1) A kérelem </a:t>
            </a:r>
            <a:r>
              <a:rPr lang="hu-HU" dirty="0" smtClean="0">
                <a:solidFill>
                  <a:srgbClr val="C00000"/>
                </a:solidFill>
              </a:rPr>
              <a:t>elbírálásáért felelős állam  </a:t>
            </a:r>
            <a:r>
              <a:rPr lang="hu-HU" dirty="0" smtClean="0"/>
              <a:t>meghatározását szolgáló </a:t>
            </a:r>
            <a:r>
              <a:rPr lang="hu-HU" dirty="0" smtClean="0">
                <a:solidFill>
                  <a:srgbClr val="C00000"/>
                </a:solidFill>
              </a:rPr>
              <a:t>fenntartható és igazságos rendszer </a:t>
            </a:r>
            <a:r>
              <a:rPr lang="hu-HU" dirty="0" smtClean="0"/>
              <a:t>kialakítása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hu-HU" dirty="0" smtClean="0"/>
              <a:t>A közös európai menekültügyi rendszer átalakítása úgy, hogy jobban kezelje nagyszámú kérelmező/menekült érkezését                a Dublin rendelet átalakítása           méltányos és igazságos (fair</a:t>
            </a:r>
            <a:r>
              <a:rPr lang="hu-HU" dirty="0"/>
              <a:t>) </a:t>
            </a:r>
            <a:r>
              <a:rPr lang="hu-HU" dirty="0" smtClean="0"/>
              <a:t>„korrekciós </a:t>
            </a:r>
            <a:r>
              <a:rPr lang="hu-HU" dirty="0"/>
              <a:t>célú elosztási </a:t>
            </a:r>
            <a:r>
              <a:rPr lang="hu-HU" dirty="0" smtClean="0"/>
              <a:t>mechanizmus” „referenciakulcs” kulcs alapján</a:t>
            </a:r>
            <a:r>
              <a:rPr lang="en-US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2 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Az </a:t>
            </a:r>
            <a:r>
              <a:rPr lang="en-US" dirty="0" err="1" smtClean="0">
                <a:solidFill>
                  <a:srgbClr val="C00000"/>
                </a:solidFill>
              </a:rPr>
              <a:t>Eurodac</a:t>
            </a:r>
            <a:r>
              <a:rPr lang="en-US" dirty="0" smtClean="0"/>
              <a:t> </a:t>
            </a:r>
            <a:r>
              <a:rPr lang="hu-HU" dirty="0" smtClean="0"/>
              <a:t>rendszer megerősítése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hu-HU" dirty="0"/>
              <a:t>3</a:t>
            </a:r>
            <a:r>
              <a:rPr lang="en-US" dirty="0" smtClean="0"/>
              <a:t>) </a:t>
            </a:r>
            <a:r>
              <a:rPr lang="hu-HU" dirty="0" smtClean="0"/>
              <a:t>A közös európai menekültügyi rendszer </a:t>
            </a:r>
            <a:r>
              <a:rPr lang="hu-HU" dirty="0" smtClean="0">
                <a:solidFill>
                  <a:srgbClr val="C00000"/>
                </a:solidFill>
              </a:rPr>
              <a:t>további harmonizálása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hu-HU" dirty="0" smtClean="0"/>
              <a:t>A szabályok további közelítése annak érdekében, hogy a bánásmód az egész EU-ban hasonló legyen és csökkenjenek az indokolatlanul az EU-ba utazásra csábító tényezők</a:t>
            </a:r>
            <a:r>
              <a:rPr lang="en-US" dirty="0" smtClean="0"/>
              <a:t>. </a:t>
            </a:r>
            <a:endParaRPr lang="hu-HU" dirty="0" smtClean="0"/>
          </a:p>
          <a:p>
            <a:pPr lvl="1">
              <a:lnSpc>
                <a:spcPct val="120000"/>
              </a:lnSpc>
            </a:pPr>
            <a:endParaRPr lang="en-US" dirty="0"/>
          </a:p>
          <a:p>
            <a:pPr lvl="1">
              <a:lnSpc>
                <a:spcPct val="120000"/>
              </a:lnSpc>
            </a:pPr>
            <a:r>
              <a:rPr lang="hu-HU" dirty="0" smtClean="0"/>
              <a:t>   Egységes közös menedékjogi;  			 új kvalifikációs rendelet,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	eljárást </a:t>
            </a:r>
            <a:r>
              <a:rPr lang="hu-HU" dirty="0"/>
              <a:t>létrehozó  rendelet </a:t>
            </a:r>
            <a:r>
              <a:rPr lang="hu-HU" dirty="0" smtClean="0"/>
              <a:t>                 a befogadási irányelv </a:t>
            </a:r>
            <a:br>
              <a:rPr lang="hu-HU" dirty="0" smtClean="0"/>
            </a:br>
            <a:r>
              <a:rPr lang="hu-HU" dirty="0" smtClean="0"/>
              <a:t>				célzott átdolgozása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hu-HU" dirty="0"/>
              <a:t>4</a:t>
            </a:r>
            <a:r>
              <a:rPr lang="en-US" dirty="0" smtClean="0"/>
              <a:t>) </a:t>
            </a:r>
            <a:r>
              <a:rPr lang="hu-HU" dirty="0" smtClean="0"/>
              <a:t>Az </a:t>
            </a:r>
            <a:r>
              <a:rPr lang="hu-HU" dirty="0" smtClean="0">
                <a:solidFill>
                  <a:srgbClr val="C00000"/>
                </a:solidFill>
              </a:rPr>
              <a:t>EU-n belüli másodlagos mozgások </a:t>
            </a:r>
            <a:r>
              <a:rPr lang="hu-HU" dirty="0" smtClean="0"/>
              <a:t>megelőzése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hu-HU" dirty="0" smtClean="0"/>
              <a:t>A másik </a:t>
            </a:r>
            <a:r>
              <a:rPr lang="hu-HU" dirty="0" err="1" smtClean="0"/>
              <a:t>tagállambatovábbutazástól</a:t>
            </a:r>
            <a:r>
              <a:rPr lang="hu-HU" dirty="0" smtClean="0"/>
              <a:t> elriasztó szankciók a két új rendeletben és a befogadási irányelvben 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5</a:t>
            </a:r>
            <a:r>
              <a:rPr lang="en-US" dirty="0" smtClean="0"/>
              <a:t>) </a:t>
            </a:r>
            <a:r>
              <a:rPr lang="hu-HU" dirty="0" smtClean="0"/>
              <a:t>Az EASO alapján új </a:t>
            </a:r>
            <a:r>
              <a:rPr lang="hu-HU" dirty="0" smtClean="0">
                <a:solidFill>
                  <a:srgbClr val="C00000"/>
                </a:solidFill>
              </a:rPr>
              <a:t>Európai Menekültügyi Hivatal </a:t>
            </a:r>
            <a:r>
              <a:rPr lang="hu-HU" dirty="0" smtClean="0"/>
              <a:t>létrehozása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Új menekültügyi-politika megvalósító hatáskörrel, megerősített operatív szereppel és az ehhez szükséges anyagi és jogi eszköztárral</a:t>
            </a:r>
            <a:endParaRPr lang="hu-HU" dirty="0"/>
          </a:p>
        </p:txBody>
      </p:sp>
      <p:sp>
        <p:nvSpPr>
          <p:cNvPr id="4" name="Right Arrow 3"/>
          <p:cNvSpPr/>
          <p:nvPr/>
        </p:nvSpPr>
        <p:spPr>
          <a:xfrm>
            <a:off x="3851920" y="2153764"/>
            <a:ext cx="360040" cy="117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5" name="Right Arrow 4"/>
          <p:cNvSpPr/>
          <p:nvPr/>
        </p:nvSpPr>
        <p:spPr>
          <a:xfrm>
            <a:off x="6660232" y="2172466"/>
            <a:ext cx="360040" cy="117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6" name="Right Arrow 5"/>
          <p:cNvSpPr/>
          <p:nvPr/>
        </p:nvSpPr>
        <p:spPr>
          <a:xfrm rot="9986825">
            <a:off x="2501265" y="3577339"/>
            <a:ext cx="953949" cy="1406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7" name="Right Arrow 6"/>
          <p:cNvSpPr/>
          <p:nvPr/>
        </p:nvSpPr>
        <p:spPr>
          <a:xfrm rot="737072">
            <a:off x="6087256" y="3543012"/>
            <a:ext cx="998002" cy="162894"/>
          </a:xfrm>
          <a:prstGeom prst="rightArrow">
            <a:avLst>
              <a:gd name="adj1" fmla="val 42713"/>
              <a:gd name="adj2" fmla="val 76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8" name="Right Arrow 7"/>
          <p:cNvSpPr/>
          <p:nvPr/>
        </p:nvSpPr>
        <p:spPr>
          <a:xfrm rot="5400000">
            <a:off x="4788023" y="3738204"/>
            <a:ext cx="432049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13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hu-HU" dirty="0" smtClean="0"/>
              <a:t>Szolidaritás a menekülteket befogadó államokkal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dirty="0" smtClean="0"/>
              <a:t> </a:t>
            </a:r>
            <a:r>
              <a:rPr lang="hu-HU" sz="2000" dirty="0" smtClean="0">
                <a:solidFill>
                  <a:srgbClr val="C00000"/>
                </a:solidFill>
              </a:rPr>
              <a:t>22 ezer menekült áttelepítése  az EU-n</a:t>
            </a:r>
            <a:br>
              <a:rPr lang="hu-HU" sz="2000" dirty="0" smtClean="0">
                <a:solidFill>
                  <a:srgbClr val="C00000"/>
                </a:solidFill>
              </a:rPr>
            </a:br>
            <a:r>
              <a:rPr lang="hu-HU" sz="2000" dirty="0" smtClean="0">
                <a:solidFill>
                  <a:srgbClr val="C00000"/>
                </a:solidFill>
              </a:rPr>
              <a:t> kívüli országokból. </a:t>
            </a:r>
            <a:r>
              <a:rPr lang="hu-HU" sz="2000" dirty="0" smtClean="0">
                <a:solidFill>
                  <a:schemeClr val="tx1"/>
                </a:solidFill>
              </a:rPr>
              <a:t>Végső döntés erről: 2015</a:t>
            </a:r>
            <a:br>
              <a:rPr lang="hu-HU" sz="2000" dirty="0" smtClean="0">
                <a:solidFill>
                  <a:schemeClr val="tx1"/>
                </a:solidFill>
              </a:rPr>
            </a:br>
            <a:r>
              <a:rPr lang="hu-HU" sz="2000" dirty="0" smtClean="0">
                <a:solidFill>
                  <a:schemeClr val="tx1"/>
                </a:solidFill>
              </a:rPr>
              <a:t> október 15.</a:t>
            </a:r>
          </a:p>
          <a:p>
            <a:pPr>
              <a:buFont typeface="Arial" pitchFamily="34" charset="0"/>
              <a:buChar char="•"/>
            </a:pPr>
            <a:endParaRPr lang="hu-HU" sz="2000" dirty="0" smtClean="0"/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</a:rPr>
              <a:t>Madad Alap </a:t>
            </a:r>
            <a:r>
              <a:rPr lang="hu-HU" sz="2000" dirty="0" smtClean="0">
                <a:solidFill>
                  <a:srgbClr val="C00000"/>
                </a:solidFill>
              </a:rPr>
              <a:t>a szír menekülteket befogadó országok megsegítésére </a:t>
            </a:r>
            <a:r>
              <a:rPr lang="hu-HU" sz="2000" dirty="0" smtClean="0"/>
              <a:t>(500 millio Euro az EU költségevetéséből, amelyet a tagállamoknak másik 500 millióval  kell(ene) kiegészíteniük (Ld. Még a későbbi EU- Törökország megállapodást a támogatásról)</a:t>
            </a:r>
          </a:p>
          <a:p>
            <a:pPr>
              <a:buFont typeface="Arial" pitchFamily="34" charset="0"/>
              <a:buChar char="•"/>
            </a:pPr>
            <a:endParaRPr lang="hu-HU" sz="2000" dirty="0" smtClean="0"/>
          </a:p>
          <a:p>
            <a:r>
              <a:rPr lang="hu-HU" sz="2000" dirty="0" smtClean="0">
                <a:solidFill>
                  <a:srgbClr val="C00000"/>
                </a:solidFill>
              </a:rPr>
              <a:t>„Az afrikai stabilitás és az irreguláris migráció és a  lakóhely-elhagyás okainak kezelésével foglalkozó szükséghelyzeti uniós alap” (</a:t>
            </a:r>
            <a:r>
              <a:rPr lang="hu-HU" sz="1600" dirty="0" smtClean="0">
                <a:solidFill>
                  <a:schemeClr val="tx1"/>
                </a:solidFill>
              </a:rPr>
              <a:t>Eredetiben:  Emergency Trust Fund for stability and addressing the root causes of irregular migration and displaced persons in Africa)</a:t>
            </a:r>
            <a:r>
              <a:rPr lang="hu-HU" sz="2000" dirty="0" smtClean="0">
                <a:solidFill>
                  <a:srgbClr val="C00000"/>
                </a:solidFill>
              </a:rPr>
              <a:t>. </a:t>
            </a:r>
            <a:r>
              <a:rPr lang="hu-HU" sz="2000" dirty="0" smtClean="0"/>
              <a:t>„</a:t>
            </a:r>
          </a:p>
          <a:p>
            <a:pPr lvl="1"/>
            <a:r>
              <a:rPr lang="hu-HU" sz="1600" dirty="0" smtClean="0"/>
              <a:t>„A Bizottság úgy véli, hogy a nemzeti hozzájárulásoknak hasonló összeggel kell kiegészíteniük az 1,8 milliárd EUR-s uniós finanszírozást”</a:t>
            </a:r>
          </a:p>
          <a:p>
            <a:r>
              <a:rPr lang="hu-HU" dirty="0" smtClean="0"/>
              <a:t>  </a:t>
            </a:r>
            <a:r>
              <a:rPr lang="hu-HU" sz="1000" dirty="0" smtClean="0"/>
              <a:t>COM(2015) 510 végleges  A menekültügyi válság kezelése: Az európai migrációs stratégia szerinti kiemelt intézkedések végrehajtásának helyzete 2015. október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6831213"/>
      </p:ext>
    </p:extLst>
  </p:cSld>
  <p:clrMapOvr>
    <a:masterClrMapping/>
  </p:clrMapOvr>
</p:sld>
</file>

<file path=ppt/theme/theme1.xml><?xml version="1.0" encoding="utf-8"?>
<a:theme xmlns:a="http://schemas.openxmlformats.org/drawingml/2006/main" name="1_Alapértelmezett terv">
  <a:themeElements>
    <a:clrScheme name="Alapértelmezett terv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808080"/>
        </a:dk1>
        <a:lt1>
          <a:srgbClr val="FFCC66"/>
        </a:lt1>
        <a:dk2>
          <a:srgbClr val="971601"/>
        </a:dk2>
        <a:lt2>
          <a:srgbClr val="FFFFCC"/>
        </a:lt2>
        <a:accent1>
          <a:srgbClr val="00CC99"/>
        </a:accent1>
        <a:accent2>
          <a:srgbClr val="993366"/>
        </a:accent2>
        <a:accent3>
          <a:srgbClr val="C9ABAA"/>
        </a:accent3>
        <a:accent4>
          <a:srgbClr val="DAAE56"/>
        </a:accent4>
        <a:accent5>
          <a:srgbClr val="AAE2CA"/>
        </a:accent5>
        <a:accent6>
          <a:srgbClr val="8A2D5C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oldi ppt tema">
  <a:themeElements>
    <a:clrScheme name="Metró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CC66"/>
        </a:lt1>
        <a:dk2>
          <a:srgbClr val="971601"/>
        </a:dk2>
        <a:lt2>
          <a:srgbClr val="FFFFCC"/>
        </a:lt2>
        <a:accent1>
          <a:srgbClr val="00CC99"/>
        </a:accent1>
        <a:accent2>
          <a:srgbClr val="993366"/>
        </a:accent2>
        <a:accent3>
          <a:srgbClr val="C9ABAA"/>
        </a:accent3>
        <a:accent4>
          <a:srgbClr val="DAAE56"/>
        </a:accent4>
        <a:accent5>
          <a:srgbClr val="AAE2CA"/>
        </a:accent5>
        <a:accent6>
          <a:srgbClr val="8A2D5C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-téma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e movement 20150807" id="{C09DA99C-2C81-46C2-8AE5-C1C4AAD17B84}" vid="{31780DA4-798C-4DD0-8D24-5931E2192B03}"/>
    </a:ext>
  </a:extLst>
</a:theme>
</file>

<file path=ppt/theme/theme4.xml><?xml version="1.0" encoding="utf-8"?>
<a:theme xmlns:a="http://schemas.openxmlformats.org/drawingml/2006/main" name="Office-téma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e movement 20150807" id="{C09DA99C-2C81-46C2-8AE5-C1C4AAD17B84}" vid="{31780DA4-798C-4DD0-8D24-5931E2192B03}"/>
    </a:ext>
  </a:extLst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8098</TotalTime>
  <Words>1829</Words>
  <Application>Microsoft Office PowerPoint</Application>
  <PresentationFormat>On-screen Show (4:3)</PresentationFormat>
  <Paragraphs>211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Malgun Gothic Semilight</vt:lpstr>
      <vt:lpstr>Arial</vt:lpstr>
      <vt:lpstr>Calibri</vt:lpstr>
      <vt:lpstr>Georgia</vt:lpstr>
      <vt:lpstr>Times New Roman</vt:lpstr>
      <vt:lpstr>Wingdings</vt:lpstr>
      <vt:lpstr>1_Alapértelmezett terv</vt:lpstr>
      <vt:lpstr>1_Boldi ppt tema</vt:lpstr>
      <vt:lpstr>1_Office-téma</vt:lpstr>
      <vt:lpstr>Office-téma</vt:lpstr>
      <vt:lpstr>A MENEKÜLTÜGYI, MIGRÁCIÓS ÉS INTEGRÁCIÓS ALAP ÉS AZ EASO _______________  A MAGYAR MENEKÜLTJOG ALAPJAI</vt:lpstr>
      <vt:lpstr>Az előadás-sorozat témái</vt:lpstr>
      <vt:lpstr>KÉT FONTOS INTÉZMÉNY EASO, AMIF</vt:lpstr>
      <vt:lpstr>Két fontos intézmény</vt:lpstr>
      <vt:lpstr>Annus horribilis: 2015  (és 2016?)</vt:lpstr>
      <vt:lpstr>A 2015-2016-os  „válság”</vt:lpstr>
      <vt:lpstr>Orvoslási kísérletek  - EU szint</vt:lpstr>
      <vt:lpstr>A Bizottság javaslatai a megoldásra</vt:lpstr>
      <vt:lpstr>Szolidaritás a menekülteket befogadó államokkal</vt:lpstr>
      <vt:lpstr>A tagállamok hozzájárulása az áthelyezésekhez 2016 december 13-i állapot</vt:lpstr>
      <vt:lpstr>A szolidaritás (hiánya) a gyakorlatban</vt:lpstr>
      <vt:lpstr>Törökország és az EU: a 2016 március 18-i „nyilatkozat”</vt:lpstr>
      <vt:lpstr>HALADÁS VAGY TOPORGÁS?</vt:lpstr>
      <vt:lpstr> Haladás, toporgás vagy szétesés?</vt:lpstr>
      <vt:lpstr>Haladás, toporgás vagy szétesés?</vt:lpstr>
      <vt:lpstr>A MAGYAR MENEKÜLTJOG ÉS GYAKORLAT  KÍSÉRLET ÉRTELMEZÉSRE</vt:lpstr>
      <vt:lpstr>Magyarország </vt:lpstr>
      <vt:lpstr>Magyarország</vt:lpstr>
      <vt:lpstr>Magyarország</vt:lpstr>
      <vt:lpstr>SZOLIDARÍTÁS HELYETT POTYAUTASSÁG</vt:lpstr>
      <vt:lpstr>Mit csinál 2015-2016-ban a magyar állam a menekülteknek nyújtott védelem helyett?</vt:lpstr>
      <vt:lpstr>  Köszönöm a figyelmüket!  Nagy Boldizsár www.nagyboldizsar.hu nagyboldi@ajk.elte.hu  </vt:lpstr>
    </vt:vector>
  </TitlesOfParts>
  <Company>CEU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Nagy Boldizsár</dc:creator>
  <cp:lastModifiedBy>Anonymous reviewer</cp:lastModifiedBy>
  <cp:revision>577</cp:revision>
  <cp:lastPrinted>2003-04-11T11:13:09Z</cp:lastPrinted>
  <dcterms:created xsi:type="dcterms:W3CDTF">2003-04-10T10:07:35Z</dcterms:created>
  <dcterms:modified xsi:type="dcterms:W3CDTF">2016-12-30T11:14:22Z</dcterms:modified>
</cp:coreProperties>
</file>